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5"/>
  </p:notesMasterIdLst>
  <p:handoutMasterIdLst>
    <p:handoutMasterId r:id="rId96"/>
  </p:handoutMasterIdLst>
  <p:sldIdLst>
    <p:sldId id="926" r:id="rId2"/>
    <p:sldId id="927" r:id="rId3"/>
    <p:sldId id="307" r:id="rId4"/>
    <p:sldId id="836" r:id="rId5"/>
    <p:sldId id="915" r:id="rId6"/>
    <p:sldId id="309" r:id="rId7"/>
    <p:sldId id="842" r:id="rId8"/>
    <p:sldId id="843" r:id="rId9"/>
    <p:sldId id="844" r:id="rId10"/>
    <p:sldId id="315" r:id="rId11"/>
    <p:sldId id="469" r:id="rId12"/>
    <p:sldId id="749" r:id="rId13"/>
    <p:sldId id="918" r:id="rId14"/>
    <p:sldId id="841" r:id="rId15"/>
    <p:sldId id="919" r:id="rId16"/>
    <p:sldId id="467" r:id="rId17"/>
    <p:sldId id="539" r:id="rId18"/>
    <p:sldId id="924" r:id="rId19"/>
    <p:sldId id="866" r:id="rId20"/>
    <p:sldId id="870" r:id="rId21"/>
    <p:sldId id="477" r:id="rId22"/>
    <p:sldId id="478" r:id="rId23"/>
    <p:sldId id="873" r:id="rId24"/>
    <p:sldId id="879" r:id="rId25"/>
    <p:sldId id="780" r:id="rId26"/>
    <p:sldId id="489" r:id="rId27"/>
    <p:sldId id="920" r:id="rId28"/>
    <p:sldId id="840" r:id="rId29"/>
    <p:sldId id="792" r:id="rId30"/>
    <p:sldId id="880" r:id="rId31"/>
    <p:sldId id="882" r:id="rId32"/>
    <p:sldId id="805" r:id="rId33"/>
    <p:sldId id="800" r:id="rId34"/>
    <p:sldId id="807" r:id="rId35"/>
    <p:sldId id="884" r:id="rId36"/>
    <p:sldId id="885" r:id="rId37"/>
    <p:sldId id="886" r:id="rId38"/>
    <p:sldId id="791" r:id="rId39"/>
    <p:sldId id="808" r:id="rId40"/>
    <p:sldId id="815" r:id="rId41"/>
    <p:sldId id="809" r:id="rId42"/>
    <p:sldId id="890" r:id="rId43"/>
    <p:sldId id="848" r:id="rId44"/>
    <p:sldId id="921" r:id="rId45"/>
    <p:sldId id="898" r:id="rId46"/>
    <p:sldId id="894" r:id="rId47"/>
    <p:sldId id="928" r:id="rId48"/>
    <p:sldId id="850" r:id="rId49"/>
    <p:sldId id="851" r:id="rId50"/>
    <p:sldId id="856" r:id="rId51"/>
    <p:sldId id="858" r:id="rId52"/>
    <p:sldId id="859" r:id="rId53"/>
    <p:sldId id="899" r:id="rId54"/>
    <p:sldId id="900" r:id="rId55"/>
    <p:sldId id="901" r:id="rId56"/>
    <p:sldId id="657" r:id="rId57"/>
    <p:sldId id="922" r:id="rId58"/>
    <p:sldId id="816" r:id="rId59"/>
    <p:sldId id="902" r:id="rId60"/>
    <p:sldId id="903" r:id="rId61"/>
    <p:sldId id="904" r:id="rId62"/>
    <p:sldId id="905" r:id="rId63"/>
    <p:sldId id="906" r:id="rId64"/>
    <p:sldId id="817" r:id="rId65"/>
    <p:sldId id="818" r:id="rId66"/>
    <p:sldId id="819" r:id="rId67"/>
    <p:sldId id="820" r:id="rId68"/>
    <p:sldId id="821" r:id="rId69"/>
    <p:sldId id="510" r:id="rId70"/>
    <p:sldId id="923" r:id="rId71"/>
    <p:sldId id="690" r:id="rId72"/>
    <p:sldId id="691" r:id="rId73"/>
    <p:sldId id="827" r:id="rId74"/>
    <p:sldId id="695" r:id="rId75"/>
    <p:sldId id="697" r:id="rId76"/>
    <p:sldId id="700" r:id="rId77"/>
    <p:sldId id="702" r:id="rId78"/>
    <p:sldId id="703" r:id="rId79"/>
    <p:sldId id="704" r:id="rId80"/>
    <p:sldId id="706" r:id="rId81"/>
    <p:sldId id="830" r:id="rId82"/>
    <p:sldId id="710" r:id="rId83"/>
    <p:sldId id="712" r:id="rId84"/>
    <p:sldId id="714" r:id="rId85"/>
    <p:sldId id="908" r:id="rId86"/>
    <p:sldId id="718" r:id="rId87"/>
    <p:sldId id="728" r:id="rId88"/>
    <p:sldId id="909" r:id="rId89"/>
    <p:sldId id="910" r:id="rId90"/>
    <p:sldId id="911" r:id="rId91"/>
    <p:sldId id="912" r:id="rId92"/>
    <p:sldId id="913" r:id="rId93"/>
    <p:sldId id="441" r:id="rId94"/>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00CCFF"/>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66" d="100"/>
          <a:sy n="66" d="100"/>
        </p:scale>
        <p:origin x="-1248"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2016/6/14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2016/6/14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481864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7788705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162954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634171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940081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188030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1113726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3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C:\Users\Administrator\Desktop\新建文件夹\935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6590"/>
            <a:ext cx="12190412" cy="691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777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4251180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7" r:id="rId6"/>
    <p:sldLayoutId id="2147483815"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14.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14.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hyperlink" Target="https://www.baidu.com/s?wd=%E7%A3%81%E6%80%A7%E6%9D%90%E6%96%99&amp;tn=44039180_cpr&amp;fenlei=mv6quAkxTZn0IZRqIHckPjm4nH00T1YLPjFWujfdnWuWnyPhPADY0ZwV5Hcvrjm3rH6sPfKWUMw85HfYnjn4nH6sgvPsT6KdThsqpZwYTjCEQLGCpyw9Uz4Bmy-bIi4WUvYETgN-TLwGUv3EnHTvPHnkPW0" TargetMode="Externa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hyperlink" Target="https://www.baidu.com/s?wd=%E5%8E%8B%E7%94%B5%E6%9D%90%E6%96%99&amp;tn=44039180_cpr&amp;fenlei=mv6quAkxTZn0IZRqIHckPjm4nH00T1YLPjFWujfdnWuWnyPhPADY0ZwV5Hcvrjm3rH6sPfKWUMw85HfYnjn4nH6sgvPsT6KdThsqpZwYTjCEQLGCpyw9Uz4Bmy-bIi4WUvYETgN-TLwGUv3EnHTvPHnkPW0" TargetMode="External"/><Relationship Id="rId5" Type="http://schemas.openxmlformats.org/officeDocument/2006/relationships/slide" Target="slide24.xml"/><Relationship Id="rId4" Type="http://schemas.openxmlformats.org/officeDocument/2006/relationships/slide" Target="slide2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e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package" Target="../embeddings/Microsoft_Word_Document5.docx"/><Relationship Id="rId5" Type="http://schemas.openxmlformats.org/officeDocument/2006/relationships/image" Target="../media/image21.emf"/><Relationship Id="rId4" Type="http://schemas.openxmlformats.org/officeDocument/2006/relationships/package" Target="../embeddings/Microsoft_Word_Document4.docx"/></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package" Target="../embeddings/Microsoft_Word_Document7.docx"/><Relationship Id="rId7" Type="http://schemas.openxmlformats.org/officeDocument/2006/relationships/slide" Target="slide40.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slide" Target="slide41.xml"/><Relationship Id="rId5" Type="http://schemas.openxmlformats.org/officeDocument/2006/relationships/slide" Target="slide40.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3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Word_Document1.docx"/></Relationships>
</file>

<file path=ppt/slides/_rels/slide5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14.xml"/><Relationship Id="rId4" Type="http://schemas.openxmlformats.org/officeDocument/2006/relationships/slide" Target="slide53.xml"/></Relationships>
</file>

<file path=ppt/slides/_rels/slide51.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3.xml"/></Relationships>
</file>

<file path=ppt/slides/_rels/slide52.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5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59.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2.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4.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2.tif"/><Relationship Id="rId7" Type="http://schemas.openxmlformats.org/officeDocument/2006/relationships/slide" Target="slide64.xml"/><Relationship Id="rId2" Type="http://schemas.openxmlformats.org/officeDocument/2006/relationships/image" Target="../media/image31.tif"/><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image" Target="../media/image34.tif"/><Relationship Id="rId4" Type="http://schemas.openxmlformats.org/officeDocument/2006/relationships/image" Target="../media/image33.tif"/><Relationship Id="rId9" Type="http://schemas.openxmlformats.org/officeDocument/2006/relationships/slide" Target="slide67.xml"/></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1.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72.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2.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3.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4.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5.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6.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7.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78.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8.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7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89.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7.xml"/><Relationship Id="rId2" Type="http://schemas.openxmlformats.org/officeDocument/2006/relationships/image" Target="../media/image35.tiff"/><Relationship Id="rId16"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1.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2.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3.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4.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89.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7.xml"/><Relationship Id="rId2" Type="http://schemas.openxmlformats.org/officeDocument/2006/relationships/image" Target="../media/image36.tiff"/><Relationship Id="rId16"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19" Type="http://schemas.openxmlformats.org/officeDocument/2006/relationships/slide" Target="slide86.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83.xml"/></Relationships>
</file>

<file path=ppt/slides/_rels/slide86.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87.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0.xml"/><Relationship Id="rId18" Type="http://schemas.openxmlformats.org/officeDocument/2006/relationships/slide" Target="slide85.xml"/><Relationship Id="rId3" Type="http://schemas.openxmlformats.org/officeDocument/2006/relationships/package" Target="../embeddings/Microsoft_Word_Document9.docx"/><Relationship Id="rId7" Type="http://schemas.openxmlformats.org/officeDocument/2006/relationships/slide" Target="slide73.xml"/><Relationship Id="rId12" Type="http://schemas.openxmlformats.org/officeDocument/2006/relationships/slide" Target="slide79.xml"/><Relationship Id="rId17" Type="http://schemas.openxmlformats.org/officeDocument/2006/relationships/slide" Target="slide84.xml"/><Relationship Id="rId2" Type="http://schemas.openxmlformats.org/officeDocument/2006/relationships/slideLayout" Target="../slideLayouts/slideLayout1.xml"/><Relationship Id="rId16" Type="http://schemas.openxmlformats.org/officeDocument/2006/relationships/slide" Target="slide83.xml"/><Relationship Id="rId20" Type="http://schemas.openxmlformats.org/officeDocument/2006/relationships/slide" Target="slide89.xml"/><Relationship Id="rId1" Type="http://schemas.openxmlformats.org/officeDocument/2006/relationships/vmlDrawing" Target="../drawings/vmlDrawing8.vml"/><Relationship Id="rId6" Type="http://schemas.openxmlformats.org/officeDocument/2006/relationships/slide" Target="slide71.xml"/><Relationship Id="rId11" Type="http://schemas.openxmlformats.org/officeDocument/2006/relationships/slide" Target="slide77.xml"/><Relationship Id="rId5" Type="http://schemas.openxmlformats.org/officeDocument/2006/relationships/slide" Target="slide70.xml"/><Relationship Id="rId15" Type="http://schemas.openxmlformats.org/officeDocument/2006/relationships/slide" Target="slide82.xml"/><Relationship Id="rId10" Type="http://schemas.openxmlformats.org/officeDocument/2006/relationships/slide" Target="slide76.xml"/><Relationship Id="rId19" Type="http://schemas.openxmlformats.org/officeDocument/2006/relationships/slide" Target="slide87.xml"/><Relationship Id="rId4" Type="http://schemas.openxmlformats.org/officeDocument/2006/relationships/image" Target="../media/image37.emf"/><Relationship Id="rId9" Type="http://schemas.openxmlformats.org/officeDocument/2006/relationships/slide" Target="slide75.xml"/><Relationship Id="rId14" Type="http://schemas.openxmlformats.org/officeDocument/2006/relationships/slide" Target="slide81.xml"/></Relationships>
</file>

<file path=ppt/slides/_rels/slide88.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77.xml"/><Relationship Id="rId18" Type="http://schemas.openxmlformats.org/officeDocument/2006/relationships/slide" Target="slide83.xml"/><Relationship Id="rId3" Type="http://schemas.openxmlformats.org/officeDocument/2006/relationships/package" Target="../embeddings/Microsoft_Word_Document10.docx"/><Relationship Id="rId21" Type="http://schemas.openxmlformats.org/officeDocument/2006/relationships/slide" Target="slide87.xml"/><Relationship Id="rId7" Type="http://schemas.openxmlformats.org/officeDocument/2006/relationships/slide" Target="slide70.xml"/><Relationship Id="rId12" Type="http://schemas.openxmlformats.org/officeDocument/2006/relationships/slide" Target="slide76.xml"/><Relationship Id="rId17" Type="http://schemas.openxmlformats.org/officeDocument/2006/relationships/slide" Target="slide82.xml"/><Relationship Id="rId2" Type="http://schemas.openxmlformats.org/officeDocument/2006/relationships/slideLayout" Target="../slideLayouts/slideLayout1.xml"/><Relationship Id="rId16" Type="http://schemas.openxmlformats.org/officeDocument/2006/relationships/slide" Target="slide81.xml"/><Relationship Id="rId20" Type="http://schemas.openxmlformats.org/officeDocument/2006/relationships/slide" Target="slide85.xml"/><Relationship Id="rId1" Type="http://schemas.openxmlformats.org/officeDocument/2006/relationships/vmlDrawing" Target="../drawings/vmlDrawing9.vml"/><Relationship Id="rId6" Type="http://schemas.openxmlformats.org/officeDocument/2006/relationships/image" Target="../media/image39.emf"/><Relationship Id="rId11" Type="http://schemas.openxmlformats.org/officeDocument/2006/relationships/slide" Target="slide75.xml"/><Relationship Id="rId5" Type="http://schemas.openxmlformats.org/officeDocument/2006/relationships/package" Target="../embeddings/Microsoft_Word_Document11.docx"/><Relationship Id="rId15" Type="http://schemas.openxmlformats.org/officeDocument/2006/relationships/slide" Target="slide80.xml"/><Relationship Id="rId10" Type="http://schemas.openxmlformats.org/officeDocument/2006/relationships/slide" Target="slide74.xml"/><Relationship Id="rId19" Type="http://schemas.openxmlformats.org/officeDocument/2006/relationships/slide" Target="slide84.xml"/><Relationship Id="rId4" Type="http://schemas.openxmlformats.org/officeDocument/2006/relationships/image" Target="../media/image38.emf"/><Relationship Id="rId9" Type="http://schemas.openxmlformats.org/officeDocument/2006/relationships/slide" Target="slide73.xml"/><Relationship Id="rId14" Type="http://schemas.openxmlformats.org/officeDocument/2006/relationships/slide" Target="slide79.xml"/><Relationship Id="rId22" Type="http://schemas.openxmlformats.org/officeDocument/2006/relationships/slide" Target="slide89.xml"/></Relationships>
</file>

<file path=ppt/slides/_rels/slide89.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1.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9.xml"/><Relationship Id="rId2" Type="http://schemas.openxmlformats.org/officeDocument/2006/relationships/slide" Target="slide70.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3.xml"/><Relationship Id="rId9" Type="http://schemas.openxmlformats.org/officeDocument/2006/relationships/slide" Target="slide79.xml"/><Relationship Id="rId14" Type="http://schemas.openxmlformats.org/officeDocument/2006/relationships/slide" Target="slide84.xml"/></Relationships>
</file>

<file path=ppt/slides/_rels/slide91.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77.xml"/><Relationship Id="rId18" Type="http://schemas.openxmlformats.org/officeDocument/2006/relationships/slide" Target="slide83.xml"/><Relationship Id="rId3" Type="http://schemas.openxmlformats.org/officeDocument/2006/relationships/package" Target="../embeddings/Microsoft_Word_Document12.docx"/><Relationship Id="rId21" Type="http://schemas.openxmlformats.org/officeDocument/2006/relationships/slide" Target="slide87.xml"/><Relationship Id="rId7" Type="http://schemas.openxmlformats.org/officeDocument/2006/relationships/slide" Target="slide70.xml"/><Relationship Id="rId12" Type="http://schemas.openxmlformats.org/officeDocument/2006/relationships/slide" Target="slide76.xml"/><Relationship Id="rId17" Type="http://schemas.openxmlformats.org/officeDocument/2006/relationships/slide" Target="slide82.xml"/><Relationship Id="rId2" Type="http://schemas.openxmlformats.org/officeDocument/2006/relationships/slideLayout" Target="../slideLayouts/slideLayout1.xml"/><Relationship Id="rId16" Type="http://schemas.openxmlformats.org/officeDocument/2006/relationships/slide" Target="slide81.xml"/><Relationship Id="rId20" Type="http://schemas.openxmlformats.org/officeDocument/2006/relationships/slide" Target="slide85.xml"/><Relationship Id="rId1" Type="http://schemas.openxmlformats.org/officeDocument/2006/relationships/vmlDrawing" Target="../drawings/vmlDrawing10.vml"/><Relationship Id="rId6" Type="http://schemas.openxmlformats.org/officeDocument/2006/relationships/image" Target="../media/image41.emf"/><Relationship Id="rId11" Type="http://schemas.openxmlformats.org/officeDocument/2006/relationships/slide" Target="slide75.xml"/><Relationship Id="rId5" Type="http://schemas.openxmlformats.org/officeDocument/2006/relationships/package" Target="../embeddings/Microsoft_Word_Document13.docx"/><Relationship Id="rId15" Type="http://schemas.openxmlformats.org/officeDocument/2006/relationships/slide" Target="slide80.xml"/><Relationship Id="rId10" Type="http://schemas.openxmlformats.org/officeDocument/2006/relationships/slide" Target="slide74.xml"/><Relationship Id="rId19" Type="http://schemas.openxmlformats.org/officeDocument/2006/relationships/slide" Target="slide84.xml"/><Relationship Id="rId4" Type="http://schemas.openxmlformats.org/officeDocument/2006/relationships/image" Target="../media/image40.emf"/><Relationship Id="rId9" Type="http://schemas.openxmlformats.org/officeDocument/2006/relationships/slide" Target="slide73.xml"/><Relationship Id="rId14" Type="http://schemas.openxmlformats.org/officeDocument/2006/relationships/slide" Target="slide79.xml"/><Relationship Id="rId22" Type="http://schemas.openxmlformats.org/officeDocument/2006/relationships/slide" Target="slide89.xml"/></Relationships>
</file>

<file path=ppt/slides/_rels/slide92.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2.xml"/><Relationship Id="rId18" Type="http://schemas.openxmlformats.org/officeDocument/2006/relationships/slide" Target="slide89.xml"/><Relationship Id="rId3" Type="http://schemas.openxmlformats.org/officeDocument/2006/relationships/slide" Target="slide70.xml"/><Relationship Id="rId7" Type="http://schemas.openxmlformats.org/officeDocument/2006/relationships/slide" Target="slide75.xml"/><Relationship Id="rId12" Type="http://schemas.openxmlformats.org/officeDocument/2006/relationships/slide" Target="slide81.xml"/><Relationship Id="rId17" Type="http://schemas.openxmlformats.org/officeDocument/2006/relationships/slide" Target="slide87.xml"/><Relationship Id="rId2" Type="http://schemas.openxmlformats.org/officeDocument/2006/relationships/image" Target="../media/image42.tif"/><Relationship Id="rId16" Type="http://schemas.openxmlformats.org/officeDocument/2006/relationships/slide" Target="slide85.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0.xml"/><Relationship Id="rId5" Type="http://schemas.openxmlformats.org/officeDocument/2006/relationships/slide" Target="slide73.xml"/><Relationship Id="rId15" Type="http://schemas.openxmlformats.org/officeDocument/2006/relationships/slide" Target="slide84.xml"/><Relationship Id="rId10" Type="http://schemas.openxmlformats.org/officeDocument/2006/relationships/slide" Target="slide79.xml"/><Relationship Id="rId19" Type="http://schemas.openxmlformats.org/officeDocument/2006/relationships/slide" Target="slide4.xml"/><Relationship Id="rId4" Type="http://schemas.openxmlformats.org/officeDocument/2006/relationships/slide" Target="slide71.xml"/><Relationship Id="rId9" Type="http://schemas.openxmlformats.org/officeDocument/2006/relationships/slide" Target="slide77.xml"/><Relationship Id="rId14" Type="http://schemas.openxmlformats.org/officeDocument/2006/relationships/slide" Target="slide8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26590"/>
            <a:ext cx="11163760"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气体</a:t>
            </a:r>
            <a:r>
              <a:rPr lang="zh-CN" altLang="zh-CN" sz="2800" b="1" kern="100" dirty="0">
                <a:solidFill>
                  <a:srgbClr val="FF0000"/>
                </a:solidFill>
                <a:latin typeface="Times New Roman"/>
                <a:ea typeface="华文细黑"/>
                <a:cs typeface="Times New Roman"/>
              </a:rPr>
              <a:t>体积的测定</a:t>
            </a:r>
            <a:r>
              <a:rPr lang="zh-CN" altLang="zh-CN" sz="2800" b="1" kern="100" dirty="0" smtClean="0">
                <a:solidFill>
                  <a:srgbClr val="FF0000"/>
                </a:solidFill>
                <a:latin typeface="Times New Roman"/>
                <a:ea typeface="华文细黑"/>
                <a:cs typeface="Times New Roman"/>
              </a:rPr>
              <a:t>装置</a:t>
            </a:r>
            <a:endParaRPr lang="zh-CN" altLang="zh-CN" sz="2800" b="1" kern="100" dirty="0">
              <a:solidFill>
                <a:srgbClr val="FF0000"/>
              </a:solidFill>
              <a:latin typeface="宋体"/>
              <a:cs typeface="Courier New"/>
            </a:endParaRPr>
          </a:p>
        </p:txBody>
      </p:sp>
      <p:sp>
        <p:nvSpPr>
          <p:cNvPr id="6" name="矩形 5"/>
          <p:cNvSpPr/>
          <p:nvPr/>
        </p:nvSpPr>
        <p:spPr>
          <a:xfrm>
            <a:off x="3646934" y="2997746"/>
            <a:ext cx="8199378"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smtClean="0">
                <a:solidFill>
                  <a:srgbClr val="FF0000"/>
                </a:solidFill>
                <a:latin typeface="Times New Roman"/>
                <a:ea typeface="华文细黑"/>
                <a:cs typeface="Times New Roman"/>
              </a:rPr>
              <a:t>步骤</a:t>
            </a:r>
            <a:r>
              <a:rPr lang="en-US" altLang="zh-CN" sz="2800" b="1" kern="1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测量前</a:t>
            </a:r>
            <a:r>
              <a:rPr lang="zh-CN" altLang="en-US" sz="2800" b="1" kern="100" dirty="0" smtClean="0">
                <a:latin typeface="Times New Roman"/>
                <a:ea typeface="华文细黑"/>
                <a:cs typeface="Times New Roman"/>
              </a:rPr>
              <a:t>要</a:t>
            </a:r>
            <a:r>
              <a:rPr lang="zh-CN" altLang="zh-CN" sz="2800" b="1" kern="100" dirty="0" smtClean="0">
                <a:latin typeface="Times New Roman"/>
                <a:ea typeface="华文细黑"/>
                <a:cs typeface="Times New Roman"/>
              </a:rPr>
              <a:t>通过调整左右两管的高度使左管</a:t>
            </a:r>
            <a:r>
              <a:rPr lang="en-US" altLang="zh-CN" sz="2800" b="1" kern="100" dirty="0" smtClean="0">
                <a:latin typeface="Times New Roman"/>
                <a:ea typeface="华文细黑"/>
                <a:cs typeface="Courier New"/>
              </a:rPr>
              <a:t>(</a:t>
            </a:r>
            <a:r>
              <a:rPr lang="zh-CN" altLang="zh-CN" sz="2800" b="1" kern="100" dirty="0" smtClean="0">
                <a:latin typeface="Times New Roman"/>
                <a:ea typeface="华文细黑"/>
                <a:cs typeface="Times New Roman"/>
              </a:rPr>
              <a:t>有刻度</a:t>
            </a:r>
            <a:r>
              <a:rPr lang="en-US" altLang="zh-CN" sz="2800" b="1" kern="100" dirty="0" smtClean="0">
                <a:latin typeface="Times New Roman"/>
                <a:ea typeface="华文细黑"/>
                <a:cs typeface="Courier New"/>
              </a:rPr>
              <a:t>)</a:t>
            </a:r>
            <a:r>
              <a:rPr lang="zh-CN" altLang="zh-CN" sz="2800" b="1" kern="100" dirty="0" smtClean="0">
                <a:latin typeface="Times New Roman"/>
                <a:ea typeface="华文细黑"/>
                <a:cs typeface="Times New Roman"/>
              </a:rPr>
              <a:t>充满液体，且两管液面相平。</a:t>
            </a:r>
            <a:endParaRPr lang="zh-CN" altLang="zh-CN" sz="2800" b="1" kern="100" dirty="0">
              <a:latin typeface="宋体"/>
              <a:cs typeface="Courier New"/>
            </a:endParaRPr>
          </a:p>
        </p:txBody>
      </p:sp>
      <p:pic>
        <p:nvPicPr>
          <p:cNvPr id="8" name="图片 7" descr="A219bb"/>
          <p:cNvPicPr/>
          <p:nvPr/>
        </p:nvPicPr>
        <p:blipFill>
          <a:blip r:embed="rId2" cstate="print">
            <a:extLst>
              <a:ext uri="{28A0092B-C50C-407E-A947-70E740481C1C}">
                <a14:useLocalDpi xmlns:a14="http://schemas.microsoft.com/office/drawing/2010/main" val="0"/>
              </a:ext>
            </a:extLst>
          </a:blip>
          <a:srcRect r="69481" b="20341"/>
          <a:stretch>
            <a:fillRect/>
          </a:stretch>
        </p:blipFill>
        <p:spPr bwMode="auto">
          <a:xfrm>
            <a:off x="956676" y="958263"/>
            <a:ext cx="1857388" cy="2071702"/>
          </a:xfrm>
          <a:prstGeom prst="rect">
            <a:avLst/>
          </a:prstGeom>
          <a:noFill/>
          <a:ln>
            <a:noFill/>
          </a:ln>
        </p:spPr>
      </p:pic>
      <p:sp>
        <p:nvSpPr>
          <p:cNvPr id="9" name="矩形 8"/>
          <p:cNvSpPr/>
          <p:nvPr/>
        </p:nvSpPr>
        <p:spPr>
          <a:xfrm>
            <a:off x="383862" y="1820159"/>
            <a:ext cx="444352"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a:t>
            </a:r>
            <a:endParaRPr lang="zh-CN" altLang="en-US" sz="2800" dirty="0"/>
          </a:p>
        </p:txBody>
      </p:sp>
      <p:sp>
        <p:nvSpPr>
          <p:cNvPr id="10" name="矩形 9"/>
          <p:cNvSpPr/>
          <p:nvPr/>
        </p:nvSpPr>
        <p:spPr>
          <a:xfrm>
            <a:off x="3703076" y="4437906"/>
            <a:ext cx="8199378"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smtClean="0">
                <a:solidFill>
                  <a:srgbClr val="FF0000"/>
                </a:solidFill>
                <a:latin typeface="Times New Roman"/>
                <a:ea typeface="华文细黑"/>
                <a:cs typeface="Times New Roman"/>
              </a:rPr>
              <a:t>步骤</a:t>
            </a:r>
            <a:r>
              <a:rPr lang="en-US" altLang="zh-CN" sz="2800" b="1" kern="100" dirty="0" smtClean="0">
                <a:solidFill>
                  <a:srgbClr val="FF0000"/>
                </a:solidFill>
                <a:latin typeface="Times New Roman"/>
                <a:ea typeface="华文细黑"/>
                <a:cs typeface="Times New Roman"/>
              </a:rPr>
              <a:t>3</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开启反应。反应停止后，</a:t>
            </a:r>
            <a:r>
              <a:rPr lang="zh-CN" altLang="zh-CN" sz="2800" b="1" kern="100" dirty="0" smtClean="0">
                <a:latin typeface="Times New Roman"/>
                <a:ea typeface="华文细黑"/>
                <a:cs typeface="Times New Roman"/>
              </a:rPr>
              <a:t>测量</a:t>
            </a:r>
            <a:r>
              <a:rPr lang="zh-CN" altLang="en-US" sz="2800" b="1" kern="100" dirty="0" smtClean="0">
                <a:latin typeface="Times New Roman"/>
                <a:ea typeface="华文细黑"/>
                <a:cs typeface="Times New Roman"/>
              </a:rPr>
              <a:t>读数</a:t>
            </a:r>
            <a:r>
              <a:rPr lang="zh-CN" altLang="en-US" sz="2800" b="1" kern="100" dirty="0" smtClean="0">
                <a:solidFill>
                  <a:srgbClr val="FF0000"/>
                </a:solidFill>
                <a:latin typeface="Times New Roman"/>
                <a:ea typeface="华文细黑"/>
                <a:cs typeface="Times New Roman"/>
              </a:rPr>
              <a:t>时</a:t>
            </a:r>
            <a:r>
              <a:rPr lang="zh-CN" altLang="en-US" sz="2800" b="1" kern="100" dirty="0" smtClean="0">
                <a:latin typeface="Times New Roman"/>
                <a:ea typeface="华文细黑"/>
                <a:cs typeface="Times New Roman"/>
              </a:rPr>
              <a:t>也要</a:t>
            </a:r>
            <a:r>
              <a:rPr lang="zh-CN" altLang="zh-CN" sz="2800" b="1" kern="100" dirty="0" smtClean="0">
                <a:latin typeface="Times New Roman"/>
                <a:ea typeface="华文细黑"/>
                <a:cs typeface="Times New Roman"/>
              </a:rPr>
              <a:t>通过</a:t>
            </a:r>
            <a:r>
              <a:rPr lang="zh-CN" altLang="zh-CN" sz="2800" b="1" kern="100" dirty="0">
                <a:latin typeface="Times New Roman"/>
                <a:ea typeface="华文细黑"/>
                <a:cs typeface="Times New Roman"/>
              </a:rPr>
              <a:t>调整左右两管的高度使左管</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有刻度</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充满液体</a:t>
            </a:r>
            <a:r>
              <a:rPr lang="zh-CN" altLang="zh-CN" sz="2800" b="1" kern="100" dirty="0" smtClean="0">
                <a:latin typeface="Times New Roman"/>
                <a:ea typeface="华文细黑"/>
                <a:cs typeface="Times New Roman"/>
              </a:rPr>
              <a:t>，</a:t>
            </a:r>
            <a:r>
              <a:rPr lang="zh-CN" altLang="en-US" sz="2800" b="1" kern="100" dirty="0" smtClean="0">
                <a:latin typeface="Times New Roman"/>
                <a:ea typeface="华文细黑"/>
                <a:cs typeface="Times New Roman"/>
              </a:rPr>
              <a:t>待</a:t>
            </a:r>
            <a:r>
              <a:rPr lang="zh-CN" altLang="zh-CN" sz="2800" b="1" kern="100" dirty="0" smtClean="0">
                <a:latin typeface="Times New Roman"/>
                <a:ea typeface="华文细黑"/>
                <a:cs typeface="Times New Roman"/>
              </a:rPr>
              <a:t>两</a:t>
            </a:r>
            <a:r>
              <a:rPr lang="zh-CN" altLang="zh-CN" sz="2800" b="1" kern="100" dirty="0">
                <a:latin typeface="Times New Roman"/>
                <a:ea typeface="华文细黑"/>
                <a:cs typeface="Times New Roman"/>
              </a:rPr>
              <a:t>管液面相</a:t>
            </a:r>
            <a:r>
              <a:rPr lang="zh-CN" altLang="zh-CN" sz="2800" b="1" kern="100" dirty="0" smtClean="0">
                <a:latin typeface="Times New Roman"/>
                <a:ea typeface="华文细黑"/>
                <a:cs typeface="Times New Roman"/>
              </a:rPr>
              <a:t>平</a:t>
            </a:r>
            <a:r>
              <a:rPr lang="zh-CN" altLang="en-US" sz="2800" b="1" kern="100" dirty="0" smtClean="0">
                <a:latin typeface="Times New Roman"/>
                <a:ea typeface="华文细黑"/>
                <a:cs typeface="Times New Roman"/>
              </a:rPr>
              <a:t>后在读数</a:t>
            </a:r>
            <a:r>
              <a:rPr lang="zh-CN" altLang="zh-CN" sz="2800" b="1" kern="100" dirty="0" smtClean="0">
                <a:latin typeface="Times New Roman"/>
                <a:ea typeface="华文细黑"/>
                <a:cs typeface="Times New Roman"/>
              </a:rPr>
              <a:t>。</a:t>
            </a:r>
            <a:endParaRPr lang="zh-CN" altLang="zh-CN" sz="2800" b="1" kern="100" dirty="0">
              <a:latin typeface="宋体"/>
              <a:cs typeface="Courier New"/>
            </a:endParaRPr>
          </a:p>
        </p:txBody>
      </p:sp>
      <p:sp>
        <p:nvSpPr>
          <p:cNvPr id="2" name="矩形 1"/>
          <p:cNvSpPr/>
          <p:nvPr/>
        </p:nvSpPr>
        <p:spPr>
          <a:xfrm>
            <a:off x="3718942" y="621482"/>
            <a:ext cx="1441420"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a:solidFill>
                  <a:srgbClr val="FF0000"/>
                </a:solidFill>
                <a:latin typeface="Times New Roman"/>
                <a:ea typeface="华文细黑"/>
                <a:cs typeface="Times New Roman"/>
              </a:rPr>
              <a:t>步骤</a:t>
            </a:r>
            <a:r>
              <a:rPr lang="en-US" altLang="zh-CN" sz="2800" b="1" kern="100" dirty="0">
                <a:solidFill>
                  <a:srgbClr val="FF0000"/>
                </a:solidFill>
                <a:latin typeface="Times New Roman"/>
                <a:ea typeface="华文细黑"/>
                <a:cs typeface="Times New Roman"/>
              </a:rPr>
              <a:t>1</a:t>
            </a:r>
            <a:r>
              <a:rPr lang="zh-CN" altLang="en-US" sz="2800" b="1" kern="100" dirty="0" smtClean="0">
                <a:solidFill>
                  <a:srgbClr val="FF0000"/>
                </a:solidFill>
                <a:latin typeface="Times New Roman"/>
                <a:ea typeface="华文细黑"/>
                <a:cs typeface="Times New Roman"/>
              </a:rPr>
              <a:t>：</a:t>
            </a:r>
            <a:endParaRPr lang="en-US" altLang="zh-CN" sz="2800" b="1" kern="100" dirty="0">
              <a:latin typeface="Times New Roman"/>
              <a:ea typeface="华文细黑"/>
              <a:cs typeface="Times New Roman"/>
            </a:endParaRPr>
          </a:p>
        </p:txBody>
      </p:sp>
      <p:sp>
        <p:nvSpPr>
          <p:cNvPr id="3" name="矩形 2"/>
          <p:cNvSpPr/>
          <p:nvPr/>
        </p:nvSpPr>
        <p:spPr>
          <a:xfrm>
            <a:off x="3790950" y="1358454"/>
            <a:ext cx="8282327" cy="1708160"/>
          </a:xfrm>
          <a:prstGeom prst="rect">
            <a:avLst/>
          </a:prstGeom>
        </p:spPr>
        <p:txBody>
          <a:bodyPr wrap="square">
            <a:spAutoFit/>
          </a:bodyPr>
          <a:lstStyle/>
          <a:p>
            <a:pPr>
              <a:lnSpc>
                <a:spcPct val="125000"/>
              </a:lnSpc>
            </a:pPr>
            <a:r>
              <a:rPr lang="zh-CN" altLang="en-US" sz="2800" dirty="0" smtClean="0">
                <a:solidFill>
                  <a:srgbClr val="0000FF"/>
                </a:solidFill>
              </a:rPr>
              <a:t>    关闭</a:t>
            </a:r>
            <a:r>
              <a:rPr lang="zh-CN" altLang="en-US" sz="2800" dirty="0">
                <a:solidFill>
                  <a:srgbClr val="0000FF"/>
                </a:solidFill>
              </a:rPr>
              <a:t>导气管活塞，从</a:t>
            </a:r>
            <a:r>
              <a:rPr lang="en-US" altLang="zh-CN" sz="2800" dirty="0">
                <a:solidFill>
                  <a:srgbClr val="0000FF"/>
                </a:solidFill>
              </a:rPr>
              <a:t>U</a:t>
            </a:r>
            <a:r>
              <a:rPr lang="zh-CN" altLang="en-US" sz="2800" dirty="0">
                <a:solidFill>
                  <a:srgbClr val="0000FF"/>
                </a:solidFill>
              </a:rPr>
              <a:t>型管的一侧注入水，待</a:t>
            </a:r>
            <a:r>
              <a:rPr lang="en-US" altLang="zh-CN" sz="2800" dirty="0">
                <a:solidFill>
                  <a:srgbClr val="0000FF"/>
                </a:solidFill>
              </a:rPr>
              <a:t>U</a:t>
            </a:r>
            <a:r>
              <a:rPr lang="zh-CN" altLang="en-US" sz="2800" dirty="0">
                <a:solidFill>
                  <a:srgbClr val="0000FF"/>
                </a:solidFill>
              </a:rPr>
              <a:t>型管两侧出现较大的高度差为止， 静置几分钟，两侧</a:t>
            </a:r>
            <a:r>
              <a:rPr lang="zh-CN" altLang="en-US" sz="2800" dirty="0" smtClean="0">
                <a:solidFill>
                  <a:srgbClr val="0000FF"/>
                </a:solidFill>
              </a:rPr>
              <a:t>高度差不</a:t>
            </a:r>
            <a:r>
              <a:rPr lang="zh-CN" altLang="en-US" sz="2800" dirty="0">
                <a:solidFill>
                  <a:srgbClr val="0000FF"/>
                </a:solidFill>
              </a:rPr>
              <a:t>缩小的</a:t>
            </a:r>
            <a:r>
              <a:rPr lang="zh-CN" altLang="en-US" sz="2800" dirty="0" smtClean="0">
                <a:solidFill>
                  <a:srgbClr val="0000FF"/>
                </a:solidFill>
              </a:rPr>
              <a:t>说明气密性良好。</a:t>
            </a:r>
            <a:endParaRPr lang="zh-CN" altLang="en-US" sz="2800" dirty="0">
              <a:solidFill>
                <a:srgbClr val="0000FF"/>
              </a:solidFill>
            </a:endParaRPr>
          </a:p>
        </p:txBody>
      </p:sp>
      <p:sp>
        <p:nvSpPr>
          <p:cNvPr id="13" name="矩形 12"/>
          <p:cNvSpPr/>
          <p:nvPr/>
        </p:nvSpPr>
        <p:spPr>
          <a:xfrm>
            <a:off x="4871070" y="615598"/>
            <a:ext cx="2339102"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smtClean="0">
                <a:latin typeface="Times New Roman"/>
                <a:ea typeface="华文细黑"/>
                <a:cs typeface="Times New Roman"/>
              </a:rPr>
              <a:t>检查气密性；</a:t>
            </a:r>
            <a:endParaRPr lang="en-US" altLang="zh-CN" sz="2800" b="1" kern="100" dirty="0">
              <a:latin typeface="Times New Roman"/>
              <a:ea typeface="华文细黑"/>
              <a:cs typeface="Times New Roman"/>
            </a:endParaRPr>
          </a:p>
        </p:txBody>
      </p:sp>
    </p:spTree>
    <p:extLst>
      <p:ext uri="{BB962C8B-B14F-4D97-AF65-F5344CB8AC3E}">
        <p14:creationId xmlns:p14="http://schemas.microsoft.com/office/powerpoint/2010/main" val="41325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765498"/>
            <a:ext cx="11917261"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下列各组物质能真实表示物质</a:t>
            </a:r>
            <a:r>
              <a:rPr lang="zh-CN" altLang="zh-CN" sz="2800" b="1" kern="100" dirty="0">
                <a:solidFill>
                  <a:srgbClr val="FF0000"/>
                </a:solidFill>
                <a:latin typeface="Times New Roman"/>
                <a:ea typeface="华文细黑"/>
                <a:cs typeface="Times New Roman"/>
              </a:rPr>
              <a:t>分子组成</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b="1" kern="100" dirty="0">
                <a:solidFill>
                  <a:srgbClr val="FF0000"/>
                </a:solidFill>
                <a:latin typeface="Times New Roman"/>
                <a:ea typeface="华文细黑"/>
                <a:cs typeface="Courier New"/>
              </a:rPr>
              <a:t>CaO</a:t>
            </a:r>
            <a:r>
              <a:rPr lang="zh-CN" altLang="zh-CN" sz="2800" b="1" kern="100" dirty="0">
                <a:solidFill>
                  <a:srgbClr val="FF0000"/>
                </a:solidFill>
                <a:latin typeface="Times New Roman"/>
                <a:ea typeface="华文细黑"/>
                <a:cs typeface="Times New Roman"/>
              </a:rPr>
              <a:t>是离子化合物</a:t>
            </a:r>
            <a:r>
              <a:rPr lang="zh-CN" altLang="zh-CN" sz="2800" kern="100" dirty="0">
                <a:latin typeface="Times New Roman"/>
                <a:ea typeface="华文细黑"/>
                <a:cs typeface="Times New Roman"/>
              </a:rPr>
              <a:t>，不存在</a:t>
            </a:r>
            <a:r>
              <a:rPr lang="zh-CN" altLang="zh-CN" sz="2800" kern="100" dirty="0" smtClean="0">
                <a:latin typeface="Times New Roman"/>
                <a:ea typeface="华文细黑"/>
                <a:cs typeface="Times New Roman"/>
              </a:rPr>
              <a:t>分子</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而</a:t>
            </a:r>
            <a:r>
              <a:rPr lang="en-US" altLang="zh-CN" sz="2800" b="1" kern="100" dirty="0">
                <a:solidFill>
                  <a:srgbClr val="FF0000"/>
                </a:solidFill>
                <a:latin typeface="Times New Roman"/>
                <a:ea typeface="华文细黑"/>
                <a:cs typeface="Courier New"/>
              </a:rPr>
              <a:t>Si</a:t>
            </a:r>
            <a:r>
              <a:rPr lang="zh-CN" altLang="zh-CN" sz="2800" b="1" kern="100" dirty="0">
                <a:solidFill>
                  <a:srgbClr val="FF0000"/>
                </a:solidFill>
                <a:latin typeface="Times New Roman"/>
                <a:ea typeface="华文细黑"/>
                <a:cs typeface="Times New Roman"/>
              </a:rPr>
              <a:t>和</a:t>
            </a:r>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都是由原子</a:t>
            </a:r>
            <a:r>
              <a:rPr lang="zh-CN" altLang="zh-CN" sz="2800" kern="100" dirty="0">
                <a:latin typeface="Times New Roman"/>
                <a:ea typeface="华文细黑"/>
                <a:cs typeface="Times New Roman"/>
              </a:rPr>
              <a:t>直接</a:t>
            </a:r>
            <a:r>
              <a:rPr lang="zh-CN" altLang="zh-CN" sz="2800" kern="100" dirty="0" smtClean="0">
                <a:latin typeface="Times New Roman"/>
                <a:ea typeface="华文细黑"/>
                <a:cs typeface="Times New Roman"/>
              </a:rPr>
              <a:t>构成</a:t>
            </a:r>
            <a:r>
              <a:rPr lang="zh-CN" altLang="en-US" sz="2800" kern="100" dirty="0" smtClean="0">
                <a:latin typeface="Times New Roman"/>
                <a:ea typeface="华文细黑"/>
                <a:cs typeface="Times New Roman"/>
              </a:rPr>
              <a:t>的空间立体网状结构</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7519601" y="578087"/>
            <a:ext cx="591829" cy="979499"/>
          </a:xfrm>
          <a:prstGeom prst="rect">
            <a:avLst/>
          </a:prstGeom>
        </p:spPr>
        <p:txBody>
          <a:bodyPr wrap="none">
            <a:spAutoFit/>
          </a:bodyPr>
          <a:lstStyle/>
          <a:p>
            <a:pPr lvl="0" algn="just">
              <a:lnSpc>
                <a:spcPct val="150000"/>
              </a:lnSpc>
              <a:tabLst>
                <a:tab pos="1890395" algn="l"/>
              </a:tabLst>
            </a:pPr>
            <a:r>
              <a:rPr lang="en-US" altLang="zh-CN" sz="4400" b="1" kern="100" dirty="0" smtClean="0">
                <a:solidFill>
                  <a:srgbClr val="FF0000"/>
                </a:solidFill>
                <a:latin typeface="Times New Roman"/>
                <a:ea typeface="华文细黑"/>
                <a:cs typeface="Courier New"/>
              </a:rPr>
              <a:t>A</a:t>
            </a:r>
            <a:endParaRPr lang="zh-CN" altLang="zh-CN" sz="4400" b="1" kern="100" dirty="0">
              <a:solidFill>
                <a:srgbClr val="FF0000"/>
              </a:solidFill>
              <a:latin typeface="宋体"/>
              <a:cs typeface="Courier New"/>
            </a:endParaRPr>
          </a:p>
        </p:txBody>
      </p:sp>
      <p:sp>
        <p:nvSpPr>
          <p:cNvPr id="6"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599" y="584333"/>
            <a:ext cx="11274431"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只含一种元素的物质一定是纯净物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含水的物质不一定是混合物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只由一种分子组成的物质</a:t>
            </a:r>
            <a:r>
              <a:rPr lang="zh-CN" altLang="zh-CN" sz="2800" kern="100" dirty="0">
                <a:solidFill>
                  <a:srgbClr val="FF0000"/>
                </a:solidFill>
                <a:latin typeface="Times New Roman"/>
                <a:ea typeface="华文细黑"/>
                <a:cs typeface="Times New Roman"/>
              </a:rPr>
              <a:t>一定</a:t>
            </a:r>
            <a:r>
              <a:rPr lang="zh-CN" altLang="zh-CN" sz="2800" kern="100" dirty="0">
                <a:latin typeface="Times New Roman"/>
                <a:ea typeface="华文细黑"/>
                <a:cs typeface="Times New Roman"/>
              </a:rPr>
              <a:t>为纯净物，组成混合物的元素</a:t>
            </a:r>
            <a:r>
              <a:rPr lang="zh-CN" altLang="zh-CN" sz="2800" kern="100" dirty="0">
                <a:solidFill>
                  <a:srgbClr val="FF0000"/>
                </a:solidFill>
                <a:latin typeface="Times New Roman"/>
                <a:ea typeface="华文细黑"/>
                <a:cs typeface="Times New Roman"/>
              </a:rPr>
              <a:t>可能</a:t>
            </a:r>
            <a:r>
              <a:rPr lang="zh-CN" altLang="zh-CN" sz="2800" kern="100" dirty="0">
                <a:latin typeface="Times New Roman"/>
                <a:ea typeface="华文细黑"/>
                <a:cs typeface="Times New Roman"/>
              </a:rPr>
              <a:t>只有一种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纯净物只由一种原子组成，而混合物由多种原子组成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只由一种元素的阳离子与另一种元素的阴离子组成的物质一定为纯净物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6218138" y="134156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3" name="矩形 2"/>
          <p:cNvSpPr/>
          <p:nvPr/>
        </p:nvSpPr>
        <p:spPr>
          <a:xfrm>
            <a:off x="5138018" y="1989634"/>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1465610" y="328577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9026450" y="386184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1177578" y="515798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矩形 11"/>
          <p:cNvSpPr/>
          <p:nvPr/>
        </p:nvSpPr>
        <p:spPr>
          <a:xfrm>
            <a:off x="6023198" y="1989634"/>
            <a:ext cx="620073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结晶水化合物</a:t>
            </a:r>
            <a:r>
              <a:rPr lang="en-US" altLang="zh-CN" sz="3200" b="1" kern="100" dirty="0" smtClean="0">
                <a:solidFill>
                  <a:srgbClr val="FF0000"/>
                </a:solidFill>
                <a:latin typeface="Times New Roman"/>
                <a:ea typeface="华文细黑"/>
                <a:cs typeface="Times New Roman"/>
              </a:rPr>
              <a:t>CuSO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Courier New"/>
              </a:rPr>
              <a:t>­­·5H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zh-CN" altLang="en-US" sz="3200" b="1" kern="100" dirty="0" smtClean="0">
                <a:solidFill>
                  <a:srgbClr val="FF0000"/>
                </a:solidFill>
                <a:latin typeface="Times New Roman"/>
                <a:ea typeface="华文细黑"/>
                <a:cs typeface="Courier New"/>
              </a:rPr>
              <a:t>纯净物</a:t>
            </a:r>
            <a:endParaRPr lang="zh-CN" altLang="en-US" sz="3200" b="1" dirty="0">
              <a:solidFill>
                <a:srgbClr val="FF0000"/>
              </a:solidFill>
            </a:endParaRPr>
          </a:p>
        </p:txBody>
      </p:sp>
      <p:sp>
        <p:nvSpPr>
          <p:cNvPr id="16" name="矩形 15"/>
          <p:cNvSpPr/>
          <p:nvPr/>
        </p:nvSpPr>
        <p:spPr>
          <a:xfrm>
            <a:off x="2653203" y="5188763"/>
            <a:ext cx="5322291" cy="584775"/>
          </a:xfrm>
          <a:prstGeom prst="rect">
            <a:avLst/>
          </a:prstGeom>
        </p:spPr>
        <p:txBody>
          <a:bodyPr wrap="none">
            <a:spAutoFit/>
          </a:bodyPr>
          <a:lstStyle/>
          <a:p>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Na</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O  Na</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 </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7024437" y="3205059"/>
            <a:ext cx="4903417"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混合一起是混合物</a:t>
            </a:r>
            <a:endParaRPr lang="zh-CN" altLang="en-US" sz="32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12"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4408" y="570200"/>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按要求回答问题。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冰水混合物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水煤气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铝热剂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普通玻璃</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水玻璃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有机玻璃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漂白粉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TNT</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⑩</a:t>
            </a:r>
            <a:r>
              <a:rPr lang="zh-CN" altLang="zh-CN" sz="2800" kern="100" dirty="0">
                <a:latin typeface="Times New Roman"/>
                <a:ea typeface="华文细黑"/>
                <a:cs typeface="Times New Roman"/>
              </a:rPr>
              <a:t>含氧</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的氧化镁　</a:t>
            </a:r>
            <a:r>
              <a:rPr lang="zh-CN" altLang="zh-CN" sz="2800" kern="100" dirty="0">
                <a:latin typeface="宋体"/>
                <a:ea typeface="MS Mincho"/>
                <a:cs typeface="MS Mincho"/>
              </a:rPr>
              <a:t>⑪</a:t>
            </a:r>
            <a:r>
              <a:rPr lang="zh-CN" altLang="zh-CN" sz="2800" kern="100" dirty="0">
                <a:latin typeface="Times New Roman"/>
                <a:ea typeface="华文细黑"/>
                <a:cs typeface="Times New Roman"/>
              </a:rPr>
              <a:t>花生油　</a:t>
            </a:r>
            <a:r>
              <a:rPr lang="zh-CN" altLang="zh-CN" sz="2800" kern="100" dirty="0">
                <a:latin typeface="宋体"/>
                <a:ea typeface="MS Mincho"/>
                <a:cs typeface="MS Mincho"/>
              </a:rPr>
              <a:t>⑫</a:t>
            </a:r>
            <a:r>
              <a:rPr lang="zh-CN" altLang="zh-CN" sz="2800" kern="100" dirty="0">
                <a:latin typeface="Times New Roman"/>
                <a:ea typeface="华文细黑"/>
                <a:cs typeface="Times New Roman"/>
              </a:rPr>
              <a:t>福尔马林　</a:t>
            </a:r>
            <a:r>
              <a:rPr lang="zh-CN" altLang="zh-CN" sz="2800" kern="100" dirty="0">
                <a:latin typeface="宋体"/>
                <a:ea typeface="MS Mincho"/>
                <a:cs typeface="MS Mincho"/>
              </a:rPr>
              <a:t>⑬</a:t>
            </a:r>
            <a:r>
              <a:rPr lang="zh-CN" altLang="zh-CN" sz="2800" kern="100" dirty="0">
                <a:latin typeface="Times New Roman"/>
                <a:ea typeface="华文细黑"/>
                <a:cs typeface="Times New Roman"/>
              </a:rPr>
              <a:t>密封保存的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　</a:t>
            </a:r>
            <a:r>
              <a:rPr lang="zh-CN" altLang="zh-CN" sz="2800" kern="100" dirty="0">
                <a:latin typeface="宋体"/>
                <a:ea typeface="MS Mincho"/>
                <a:cs typeface="MS Mincho"/>
              </a:rPr>
              <a:t>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⑮</a:t>
            </a:r>
            <a:r>
              <a:rPr lang="zh-CN" altLang="zh-CN" sz="2800" kern="100" dirty="0">
                <a:latin typeface="Times New Roman"/>
                <a:ea typeface="华文细黑"/>
                <a:cs typeface="Times New Roman"/>
              </a:rPr>
              <a:t>液氯　</a:t>
            </a:r>
            <a:r>
              <a:rPr lang="zh-CN" altLang="zh-CN" sz="2800" kern="100" dirty="0">
                <a:latin typeface="宋体"/>
                <a:ea typeface="MS Mincho"/>
                <a:cs typeface="MS Mincho"/>
              </a:rPr>
              <a:t>⑯</a:t>
            </a:r>
            <a:r>
              <a:rPr lang="zh-CN" altLang="zh-CN" sz="2800" kern="100" dirty="0" smtClean="0">
                <a:latin typeface="Times New Roman"/>
                <a:ea typeface="华文细黑"/>
                <a:cs typeface="Times New Roman"/>
              </a:rPr>
              <a:t>王水</a:t>
            </a:r>
            <a:r>
              <a:rPr lang="en-US" altLang="zh-CN" sz="2800" kern="100" dirty="0" smtClean="0">
                <a:latin typeface="Times New Roman"/>
                <a:ea typeface="华文细黑"/>
                <a:cs typeface="Times New Roman"/>
              </a:rPr>
              <a:t>  </a:t>
            </a:r>
            <a:r>
              <a:rPr lang="zh-CN" altLang="zh-CN" sz="2800" kern="100" dirty="0" smtClean="0">
                <a:latin typeface="宋体"/>
                <a:ea typeface="MS Mincho"/>
                <a:cs typeface="MS Mincho"/>
              </a:rPr>
              <a:t>⑰</a:t>
            </a:r>
            <a:r>
              <a:rPr lang="en-US" altLang="zh-CN" sz="2800" kern="100" dirty="0">
                <a:latin typeface="Times New Roman"/>
                <a:ea typeface="华文细黑"/>
                <a:cs typeface="Courier New"/>
              </a:rPr>
              <a:t>KAl(SO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MS Mincho"/>
                <a:cs typeface="MS Mincho"/>
              </a:rPr>
              <a:t>⑱</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10</a:t>
            </a:r>
            <a:r>
              <a:rPr lang="zh-CN" altLang="zh-CN" sz="2800" kern="100" dirty="0">
                <a:latin typeface="Times New Roman"/>
                <a:ea typeface="华文细黑"/>
                <a:cs typeface="Times New Roman"/>
              </a:rPr>
              <a:t>的烃　</a:t>
            </a:r>
            <a:r>
              <a:rPr lang="zh-CN" altLang="zh-CN" sz="2800" kern="100" dirty="0">
                <a:latin typeface="宋体"/>
                <a:ea typeface="MS Mincho"/>
                <a:cs typeface="MS Mincho"/>
              </a:rPr>
              <a:t>⑲</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8</a:t>
            </a:r>
            <a:r>
              <a:rPr lang="zh-CN" altLang="zh-CN" sz="2800" kern="100" dirty="0">
                <a:latin typeface="Times New Roman"/>
                <a:ea typeface="华文细黑"/>
                <a:cs typeface="Times New Roman"/>
              </a:rPr>
              <a:t>的芳香烃</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以上物质中一定为纯净物的是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一定为混合物的是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可能是纯净物，也可能是混合物的是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197690" y="4475872"/>
            <a:ext cx="3345788"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①⑧⑨⑩</a:t>
            </a:r>
            <a:r>
              <a:rPr lang="zh-CN" altLang="zh-CN" sz="2800" b="1" kern="100" dirty="0">
                <a:solidFill>
                  <a:srgbClr val="FF0000"/>
                </a:solidFill>
                <a:latin typeface="宋体"/>
                <a:ea typeface="华文细黑"/>
                <a:cs typeface="Times New Roman"/>
              </a:rPr>
              <a:t>⑭⑮⑰⑲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622598" y="5143108"/>
            <a:ext cx="4063933"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②③④⑤⑥⑦</a:t>
            </a:r>
            <a:r>
              <a:rPr lang="zh-CN" altLang="zh-CN" sz="2800" b="1" kern="100" dirty="0">
                <a:solidFill>
                  <a:srgbClr val="FF0000"/>
                </a:solidFill>
                <a:latin typeface="宋体"/>
                <a:ea typeface="华文细黑"/>
                <a:cs typeface="Times New Roman"/>
              </a:rPr>
              <a:t>⑪⑫⑬⑯</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738443" y="5137449"/>
            <a:ext cx="615874"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⑱</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cxnSp>
        <p:nvCxnSpPr>
          <p:cNvPr id="7" name="曲线连接符 6"/>
          <p:cNvCxnSpPr/>
          <p:nvPr/>
        </p:nvCxnSpPr>
        <p:spPr>
          <a:xfrm rot="16200000" flipV="1">
            <a:off x="-333585" y="1393491"/>
            <a:ext cx="1440160" cy="184174"/>
          </a:xfrm>
          <a:prstGeom prst="curvedConnector3">
            <a:avLst>
              <a:gd name="adj1" fmla="val 2178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572" y="170270"/>
            <a:ext cx="2520242"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5" name="曲线连接符 14"/>
          <p:cNvCxnSpPr/>
          <p:nvPr/>
        </p:nvCxnSpPr>
        <p:spPr>
          <a:xfrm rot="5400000" flipH="1" flipV="1">
            <a:off x="3420814"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854846" y="386294"/>
            <a:ext cx="189987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9" name="曲线连接符 18"/>
          <p:cNvCxnSpPr/>
          <p:nvPr/>
        </p:nvCxnSpPr>
        <p:spPr>
          <a:xfrm rot="5400000" flipH="1" flipV="1">
            <a:off x="5324409"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693175" y="333450"/>
            <a:ext cx="269817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和金属氧化物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1" name="曲线连接符 20"/>
          <p:cNvCxnSpPr/>
          <p:nvPr/>
        </p:nvCxnSpPr>
        <p:spPr>
          <a:xfrm flipV="1">
            <a:off x="7647167" y="1024102"/>
            <a:ext cx="1472375" cy="461476"/>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79382" y="458302"/>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混合物，无固定熔点</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5" name="矩形 24"/>
          <p:cNvSpPr/>
          <p:nvPr/>
        </p:nvSpPr>
        <p:spPr>
          <a:xfrm>
            <a:off x="1630710" y="1682438"/>
            <a:ext cx="2339102"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高分子化合物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6" name="矩形 25"/>
          <p:cNvSpPr/>
          <p:nvPr/>
        </p:nvSpPr>
        <p:spPr>
          <a:xfrm>
            <a:off x="4059149" y="1682438"/>
            <a:ext cx="2900153"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Ca(ClO)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7" name="曲线连接符 26"/>
          <p:cNvCxnSpPr/>
          <p:nvPr/>
        </p:nvCxnSpPr>
        <p:spPr>
          <a:xfrm flipV="1">
            <a:off x="7063379" y="1868716"/>
            <a:ext cx="3136283" cy="230738"/>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687494" y="1345496"/>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三硝基甲苯英文缩写</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grpSp>
        <p:nvGrpSpPr>
          <p:cNvPr id="37" name="组合 36"/>
          <p:cNvGrpSpPr/>
          <p:nvPr/>
        </p:nvGrpSpPr>
        <p:grpSpPr>
          <a:xfrm>
            <a:off x="9835615" y="3141762"/>
            <a:ext cx="2092239" cy="523220"/>
            <a:chOff x="9835615" y="3141762"/>
            <a:chExt cx="2092239" cy="523220"/>
          </a:xfrm>
        </p:grpSpPr>
        <p:sp>
          <p:nvSpPr>
            <p:cNvPr id="31" name="矩形 30"/>
            <p:cNvSpPr/>
            <p:nvPr/>
          </p:nvSpPr>
          <p:spPr>
            <a:xfrm>
              <a:off x="9835615" y="3141762"/>
              <a:ext cx="209223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33" name="直接连接符 32"/>
            <p:cNvCxnSpPr/>
            <p:nvPr/>
          </p:nvCxnSpPr>
          <p:spPr>
            <a:xfrm>
              <a:off x="10881734" y="328577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600601" y="344452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5303118" y="2330510"/>
            <a:ext cx="2818400"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35%-40%</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blinds(horizontal)">
                                      <p:cBhvr>
                                        <p:cTn id="80" dur="500"/>
                                        <p:tgtEl>
                                          <p:spTgt spid="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blinds(horizontal)">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P spid="18" grpId="0"/>
      <p:bldP spid="20" grpId="0"/>
      <p:bldP spid="23" grpId="0"/>
      <p:bldP spid="25" grpId="0"/>
      <p:bldP spid="26" grpId="0"/>
      <p:bldP spid="29"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299" y="463333"/>
            <a:ext cx="10964697" cy="698461"/>
          </a:xfrm>
          <a:prstGeom prst="rect">
            <a:avLst/>
          </a:prstGeom>
        </p:spPr>
        <p:txBody>
          <a:bodyPr>
            <a:spAutoFit/>
          </a:bodyPr>
          <a:lstStyle/>
          <a:p>
            <a:pPr algn="ctr">
              <a:lnSpc>
                <a:spcPts val="5500"/>
              </a:lnSpc>
              <a:spcAft>
                <a:spcPts val="0"/>
              </a:spcAft>
              <a:tabLst>
                <a:tab pos="1890395" algn="l"/>
              </a:tabLst>
            </a:pPr>
            <a:r>
              <a:rPr lang="zh-CN" altLang="zh-CN" sz="2600" b="1" kern="100" dirty="0">
                <a:solidFill>
                  <a:srgbClr val="0000FF"/>
                </a:solidFill>
                <a:latin typeface="华文细黑" pitchFamily="2" charset="-122"/>
                <a:ea typeface="华文细黑" pitchFamily="2" charset="-122"/>
                <a:cs typeface="Times New Roman"/>
              </a:rPr>
              <a:t>纯净物和混合物的</a:t>
            </a:r>
            <a:r>
              <a:rPr lang="zh-CN" altLang="zh-CN" sz="2600" b="1" kern="100" dirty="0" smtClean="0">
                <a:solidFill>
                  <a:srgbClr val="0000FF"/>
                </a:solidFill>
                <a:latin typeface="华文细黑" pitchFamily="2" charset="-122"/>
                <a:ea typeface="华文细黑" pitchFamily="2" charset="-122"/>
                <a:cs typeface="Times New Roman"/>
              </a:rPr>
              <a:t>区别</a:t>
            </a:r>
            <a:endParaRPr lang="zh-CN" altLang="zh-CN" sz="2600" b="1" kern="100" dirty="0">
              <a:solidFill>
                <a:srgbClr val="0000FF"/>
              </a:solidFill>
              <a:latin typeface="华文细黑" pitchFamily="2" charset="-122"/>
              <a:ea typeface="华文细黑" pitchFamily="2" charset="-122"/>
              <a:cs typeface="Times New Roman"/>
            </a:endParaRPr>
          </a:p>
        </p:txBody>
      </p:sp>
      <p:graphicFrame>
        <p:nvGraphicFramePr>
          <p:cNvPr id="5" name="表格 4"/>
          <p:cNvGraphicFramePr>
            <a:graphicFrameLocks noGrp="1"/>
          </p:cNvGraphicFramePr>
          <p:nvPr>
            <p:extLst>
              <p:ext uri="{D42A27DB-BD31-4B8C-83A1-F6EECF244321}">
                <p14:modId xmlns:p14="http://schemas.microsoft.com/office/powerpoint/2010/main" val="532908650"/>
              </p:ext>
            </p:extLst>
          </p:nvPr>
        </p:nvGraphicFramePr>
        <p:xfrm>
          <a:off x="1414686" y="1259343"/>
          <a:ext cx="9145016" cy="2365102"/>
        </p:xfrm>
        <a:graphic>
          <a:graphicData uri="http://schemas.openxmlformats.org/drawingml/2006/table">
            <a:tbl>
              <a:tblPr/>
              <a:tblGrid>
                <a:gridCol w="4187802"/>
                <a:gridCol w="4957214"/>
              </a:tblGrid>
              <a:tr h="241247">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纯净物</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a:effectLst/>
                          <a:latin typeface="Times New Roman"/>
                          <a:ea typeface="华文细黑"/>
                          <a:cs typeface="Times New Roman"/>
                        </a:rPr>
                        <a:t>混合物</a:t>
                      </a:r>
                      <a:endParaRPr lang="zh-CN" sz="2600" kern="100" baseline="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959">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保持一种物质的性质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保持原有物质各自的性质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46833" y="3634243"/>
            <a:ext cx="11409907" cy="2893100"/>
          </a:xfrm>
          <a:prstGeom prst="rect">
            <a:avLst/>
          </a:prstGeom>
        </p:spPr>
        <p:txBody>
          <a:bodyPr>
            <a:spAutoFit/>
          </a:bodyPr>
          <a:lstStyle/>
          <a:p>
            <a:pPr algn="just">
              <a:lnSpc>
                <a:spcPct val="140000"/>
              </a:lnSpc>
              <a:spcAft>
                <a:spcPts val="0"/>
              </a:spcAft>
              <a:tabLst>
                <a:tab pos="1890395" algn="l"/>
              </a:tabLst>
            </a:pPr>
            <a:r>
              <a:rPr lang="zh-CN" altLang="zh-CN" sz="2600" kern="100" dirty="0">
                <a:latin typeface="Times New Roman"/>
                <a:ea typeface="华文细黑"/>
                <a:cs typeface="Times New Roman"/>
              </a:rPr>
              <a:t>常见混合物：</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分散系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如溶液、胶体、浊液等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zh-CN" altLang="zh-CN" sz="2600" b="1" kern="100" dirty="0">
                <a:solidFill>
                  <a:srgbClr val="FF0000"/>
                </a:solidFill>
                <a:latin typeface="Times New Roman"/>
                <a:ea typeface="华文细黑"/>
                <a:cs typeface="Times New Roman"/>
              </a:rPr>
              <a:t>高分子</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如蛋白质、纤维素、聚合物、淀粉等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常见特殊名称的混合物：石油、</a:t>
            </a:r>
            <a:r>
              <a:rPr lang="zh-CN" altLang="zh-CN" sz="2600" b="1" kern="100" dirty="0">
                <a:solidFill>
                  <a:srgbClr val="FF0000"/>
                </a:solidFill>
                <a:latin typeface="Times New Roman"/>
                <a:ea typeface="华文细黑"/>
                <a:cs typeface="Times New Roman"/>
              </a:rPr>
              <a:t>石油的各种馏分</a:t>
            </a:r>
            <a:r>
              <a:rPr lang="zh-CN" altLang="zh-CN" sz="2600" kern="100" dirty="0">
                <a:latin typeface="Times New Roman"/>
                <a:ea typeface="华文细黑"/>
                <a:cs typeface="Times New Roman"/>
              </a:rPr>
              <a:t>、煤、漂白粉、碱石灰、福尔马林、</a:t>
            </a:r>
            <a:r>
              <a:rPr lang="zh-CN" altLang="zh-CN" sz="2600" b="1" kern="100" dirty="0">
                <a:solidFill>
                  <a:srgbClr val="FF0000"/>
                </a:solidFill>
                <a:latin typeface="Times New Roman"/>
                <a:ea typeface="华文细黑"/>
                <a:cs typeface="Times New Roman"/>
              </a:rPr>
              <a:t>油脂</a:t>
            </a:r>
            <a:r>
              <a:rPr lang="zh-CN" altLang="zh-CN" sz="2600" kern="100" dirty="0">
                <a:latin typeface="Times New Roman"/>
                <a:ea typeface="华文细黑"/>
                <a:cs typeface="Times New Roman"/>
              </a:rPr>
              <a:t>、天然气、水煤气、铝热剂、氨水、氯水、王水等。</a:t>
            </a:r>
            <a:endParaRPr lang="zh-CN" altLang="zh-CN" sz="2600" kern="100" dirty="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注意：</a:t>
            </a:r>
            <a:r>
              <a:rPr lang="zh-CN" altLang="zh-CN" sz="2600" kern="100" dirty="0">
                <a:latin typeface="Times New Roman"/>
                <a:ea typeface="华文细黑"/>
                <a:cs typeface="Times New Roman"/>
              </a:rPr>
              <a:t>分子式为</a:t>
            </a:r>
            <a:r>
              <a:rPr lang="en-US" altLang="zh-CN" sz="2600" kern="100" dirty="0">
                <a:latin typeface="Times New Roman"/>
                <a:ea typeface="华文细黑"/>
                <a:cs typeface="Courier New"/>
              </a:rPr>
              <a:t>C</a:t>
            </a:r>
            <a:r>
              <a:rPr lang="en-US" altLang="zh-CN" sz="2600" kern="100" baseline="-25000" dirty="0">
                <a:latin typeface="Times New Roman"/>
                <a:ea typeface="华文细黑"/>
                <a:cs typeface="Courier New"/>
              </a:rPr>
              <a:t>5</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10</a:t>
            </a:r>
            <a:r>
              <a:rPr lang="zh-CN" altLang="zh-CN" sz="2600" kern="100" dirty="0">
                <a:latin typeface="Times New Roman"/>
                <a:ea typeface="华文细黑"/>
                <a:cs typeface="Times New Roman"/>
              </a:rPr>
              <a:t>的物质可能是纯净物也可能是混合物</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8" name="矩形 7"/>
          <p:cNvSpPr/>
          <p:nvPr/>
        </p:nvSpPr>
        <p:spPr>
          <a:xfrm>
            <a:off x="1763151" y="1982"/>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4710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364585"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考点二　物质的分类</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4173" y="774515"/>
            <a:ext cx="10773234" cy="26258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简单分类法概述</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分类是学习和研究化学物质及其变化的一种常用科学方法。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分类应依据事先设定的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不同，分类方法也不相同。</a:t>
            </a:r>
            <a:endParaRPr lang="zh-CN" altLang="zh-CN" sz="1050" kern="100" dirty="0">
              <a:effectLst/>
              <a:latin typeface="宋体"/>
              <a:cs typeface="Courier New"/>
            </a:endParaRPr>
          </a:p>
        </p:txBody>
      </p:sp>
    </p:spTree>
    <p:extLst>
      <p:ext uri="{BB962C8B-B14F-4D97-AF65-F5344CB8AC3E}">
        <p14:creationId xmlns:p14="http://schemas.microsoft.com/office/powerpoint/2010/main" val="1771892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45418"/>
            <a:ext cx="11388152" cy="19802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常用的两种方法是交叉分类法和树状分类法。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交叉分类法的应用</a:t>
            </a:r>
            <a:r>
              <a:rPr lang="zh-CN" altLang="zh-CN" sz="2800" kern="100" dirty="0" smtClean="0">
                <a:latin typeface="Times New Roman"/>
                <a:ea typeface="华文细黑"/>
                <a:cs typeface="Times New Roman"/>
              </a:rPr>
              <a:t>示例</a:t>
            </a:r>
            <a:endParaRPr lang="zh-CN" altLang="zh-CN" sz="2800" kern="100" dirty="0">
              <a:latin typeface="宋体"/>
              <a:cs typeface="Courier New"/>
            </a:endParaRPr>
          </a:p>
        </p:txBody>
      </p:sp>
      <p:pic>
        <p:nvPicPr>
          <p:cNvPr id="5122" name="Picture 2"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22" y="2061642"/>
            <a:ext cx="7481276" cy="4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735166" y="1322398"/>
            <a:ext cx="485261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正盐：酸和碱完全中和的产物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5722466" y="1832918"/>
            <a:ext cx="5570756" cy="1169551"/>
          </a:xfrm>
          <a:prstGeom prst="rect">
            <a:avLst/>
          </a:prstGeom>
        </p:spPr>
        <p:txBody>
          <a:bodyPr wrap="none">
            <a:spAutoFit/>
          </a:bodyPr>
          <a:lstStyle/>
          <a:p>
            <a:pPr>
              <a:lnSpc>
                <a:spcPct val="125000"/>
              </a:lnSpc>
            </a:pPr>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酸式</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盐：酸和碱不完全中和的产物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a:p>
            <a:pPr>
              <a:lnSpc>
                <a:spcPct val="125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碱式盐：酸和碱不完全中和的产物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0926" y="132666"/>
            <a:ext cx="11388152"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树状分类法的应用示例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请把下列物质的序号填写到下图的括号中。</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硫黄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次氯酸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铜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硫酸氢</a:t>
            </a:r>
            <a:r>
              <a:rPr lang="zh-CN" altLang="zh-CN" sz="2800" kern="100" dirty="0" smtClean="0">
                <a:latin typeface="Times New Roman"/>
                <a:ea typeface="华文细黑"/>
                <a:cs typeface="Times New Roman"/>
              </a:rPr>
              <a:t>钠</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pic>
        <p:nvPicPr>
          <p:cNvPr id="44034" name="Picture 2" descr="E:\傆文件\2016一轮\化学\人教版化学\23拆.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686" y="2277666"/>
            <a:ext cx="8522730" cy="32186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70277" y="5002395"/>
            <a:ext cx="543739" cy="523220"/>
          </a:xfrm>
          <a:prstGeom prst="rect">
            <a:avLst/>
          </a:prstGeom>
        </p:spPr>
        <p:txBody>
          <a:bodyPr wrap="none">
            <a:spAutoFit/>
          </a:bodyPr>
          <a:lstStyle/>
          <a:p>
            <a:r>
              <a:rPr lang="en-US" altLang="zh-CN" sz="2800" kern="100" dirty="0" smtClean="0">
                <a:solidFill>
                  <a:srgbClr val="0000FF"/>
                </a:solidFill>
                <a:latin typeface="宋体"/>
                <a:ea typeface="华文细黑"/>
                <a:cs typeface="Times New Roman"/>
              </a:rPr>
              <a:t>④</a:t>
            </a:r>
            <a:endParaRPr lang="zh-CN" altLang="en-US" sz="2800" kern="100" dirty="0">
              <a:solidFill>
                <a:srgbClr val="0000FF"/>
              </a:solidFill>
              <a:latin typeface="宋体"/>
              <a:ea typeface="华文细黑"/>
              <a:cs typeface="Times New Roman"/>
            </a:endParaRPr>
          </a:p>
        </p:txBody>
      </p:sp>
      <p:sp>
        <p:nvSpPr>
          <p:cNvPr id="5" name="矩形 4"/>
          <p:cNvSpPr/>
          <p:nvPr/>
        </p:nvSpPr>
        <p:spPr>
          <a:xfrm>
            <a:off x="3214886"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①</a:t>
            </a:r>
            <a:endParaRPr lang="zh-CN" altLang="en-US" sz="2800" kern="100" dirty="0">
              <a:solidFill>
                <a:srgbClr val="0000FF"/>
              </a:solidFill>
              <a:latin typeface="宋体"/>
              <a:ea typeface="华文细黑"/>
              <a:cs typeface="Times New Roman"/>
            </a:endParaRPr>
          </a:p>
        </p:txBody>
      </p:sp>
      <p:sp>
        <p:nvSpPr>
          <p:cNvPr id="9" name="矩形 8"/>
          <p:cNvSpPr/>
          <p:nvPr/>
        </p:nvSpPr>
        <p:spPr>
          <a:xfrm>
            <a:off x="4476305" y="5013970"/>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②</a:t>
            </a:r>
            <a:endParaRPr lang="zh-CN" altLang="en-US" sz="2800" kern="100" dirty="0">
              <a:solidFill>
                <a:srgbClr val="0000FF"/>
              </a:solidFill>
              <a:latin typeface="宋体"/>
              <a:ea typeface="华文细黑"/>
              <a:cs typeface="Times New Roman"/>
            </a:endParaRPr>
          </a:p>
        </p:txBody>
      </p:sp>
      <p:sp>
        <p:nvSpPr>
          <p:cNvPr id="10" name="矩形 9"/>
          <p:cNvSpPr/>
          <p:nvPr/>
        </p:nvSpPr>
        <p:spPr>
          <a:xfrm>
            <a:off x="5841434"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③</a:t>
            </a:r>
            <a:endParaRPr lang="zh-CN" altLang="en-US" sz="2800" kern="100" dirty="0">
              <a:solidFill>
                <a:srgbClr val="0000FF"/>
              </a:solidFill>
              <a:latin typeface="宋体"/>
              <a:ea typeface="华文细黑"/>
              <a:cs typeface="Times New Roman"/>
            </a:endParaRPr>
          </a:p>
        </p:txBody>
      </p:sp>
      <p:sp>
        <p:nvSpPr>
          <p:cNvPr id="12" name="矩形 11"/>
          <p:cNvSpPr/>
          <p:nvPr/>
        </p:nvSpPr>
        <p:spPr>
          <a:xfrm>
            <a:off x="6898869" y="4994806"/>
            <a:ext cx="543739" cy="523220"/>
          </a:xfrm>
          <a:prstGeom prst="rect">
            <a:avLst/>
          </a:prstGeom>
        </p:spPr>
        <p:txBody>
          <a:bodyPr wrap="none">
            <a:spAutoFit/>
          </a:bodyPr>
          <a:lstStyle/>
          <a:p>
            <a:r>
              <a:rPr lang="en-US" altLang="zh-CN" sz="2800" kern="100" dirty="0" smtClean="0">
                <a:solidFill>
                  <a:srgbClr val="0000FF"/>
                </a:solidFill>
                <a:latin typeface="宋体"/>
                <a:ea typeface="华文细黑"/>
                <a:cs typeface="Times New Roman"/>
              </a:rPr>
              <a:t>⑤</a:t>
            </a:r>
            <a:endParaRPr lang="zh-CN" altLang="en-US" sz="2800" kern="100" dirty="0">
              <a:solidFill>
                <a:srgbClr val="0000FF"/>
              </a:solidFill>
              <a:latin typeface="宋体"/>
              <a:ea typeface="华文细黑"/>
              <a:cs typeface="Times New Roman"/>
            </a:endParaRPr>
          </a:p>
        </p:txBody>
      </p:sp>
      <p:sp>
        <p:nvSpPr>
          <p:cNvPr id="13" name="矩形 12"/>
          <p:cNvSpPr/>
          <p:nvPr/>
        </p:nvSpPr>
        <p:spPr>
          <a:xfrm>
            <a:off x="8327454" y="5007785"/>
            <a:ext cx="543739" cy="523220"/>
          </a:xfrm>
          <a:prstGeom prst="rect">
            <a:avLst/>
          </a:prstGeom>
        </p:spPr>
        <p:txBody>
          <a:bodyPr wrap="none">
            <a:spAutoFit/>
          </a:bodyPr>
          <a:lstStyle/>
          <a:p>
            <a:r>
              <a:rPr lang="en-US" altLang="zh-CN" sz="2800" kern="100" dirty="0">
                <a:solidFill>
                  <a:srgbClr val="0000FF"/>
                </a:solidFill>
                <a:latin typeface="宋体"/>
                <a:ea typeface="华文细黑"/>
                <a:cs typeface="Times New Roman"/>
              </a:rPr>
              <a:t>⑥</a:t>
            </a:r>
            <a:endParaRPr lang="zh-CN" altLang="en-US" sz="2800" kern="100" dirty="0">
              <a:solidFill>
                <a:srgbClr val="0000FF"/>
              </a:solidFill>
              <a:latin typeface="宋体"/>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4451" y="-98598"/>
            <a:ext cx="5118667" cy="68862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熟记常见无机化合物的</a:t>
            </a:r>
            <a:r>
              <a:rPr lang="zh-CN" altLang="zh-CN" sz="2800" b="1" kern="100" dirty="0" smtClean="0">
                <a:solidFill>
                  <a:srgbClr val="0000FF"/>
                </a:solidFill>
                <a:latin typeface="Times New Roman"/>
                <a:ea typeface="华文细黑"/>
                <a:cs typeface="Times New Roman"/>
              </a:rPr>
              <a:t>分类</a:t>
            </a:r>
            <a:endParaRPr lang="zh-CN" altLang="zh-CN" sz="1050" b="1" kern="100" dirty="0">
              <a:solidFill>
                <a:srgbClr val="0000FF"/>
              </a:solidFill>
              <a:latin typeface="宋体"/>
              <a:cs typeface="Courier New"/>
            </a:endParaRPr>
          </a:p>
        </p:txBody>
      </p:sp>
      <p:sp>
        <p:nvSpPr>
          <p:cNvPr id="5" name="矩形 4"/>
          <p:cNvSpPr/>
          <p:nvPr/>
        </p:nvSpPr>
        <p:spPr>
          <a:xfrm>
            <a:off x="523042" y="786588"/>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pic>
        <p:nvPicPr>
          <p:cNvPr id="7177"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8860" y="715150"/>
            <a:ext cx="8221111" cy="379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大括号 3"/>
          <p:cNvSpPr/>
          <p:nvPr/>
        </p:nvSpPr>
        <p:spPr>
          <a:xfrm>
            <a:off x="1023108" y="715150"/>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809058" y="1786720"/>
            <a:ext cx="22860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7482" y="4639409"/>
            <a:ext cx="12889432" cy="2246769"/>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特别强调</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1. </a:t>
            </a:r>
            <a:r>
              <a:rPr lang="zh-CN" altLang="zh-CN" sz="2800" b="1" kern="100" dirty="0" smtClean="0">
                <a:solidFill>
                  <a:srgbClr val="0000FF"/>
                </a:solidFill>
                <a:latin typeface="Times New Roman"/>
                <a:ea typeface="华文细黑"/>
                <a:cs typeface="Times New Roman"/>
              </a:rPr>
              <a:t>非金属氧化物</a:t>
            </a:r>
            <a:r>
              <a:rPr lang="zh-CN" altLang="en-US" sz="2800" b="1" kern="100" dirty="0" smtClean="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一定</a:t>
            </a:r>
            <a:r>
              <a:rPr lang="zh-CN" altLang="zh-CN" sz="2800" b="1" kern="100" dirty="0" smtClean="0">
                <a:solidFill>
                  <a:srgbClr val="0000FF"/>
                </a:solidFill>
                <a:latin typeface="Times New Roman"/>
                <a:ea typeface="华文细黑"/>
                <a:cs typeface="Times New Roman"/>
              </a:rPr>
              <a:t>是酸性氧化物</a:t>
            </a:r>
            <a:r>
              <a:rPr lang="zh-CN" altLang="en-US" sz="2800" b="1" kern="100" dirty="0" smtClean="0">
                <a:solidFill>
                  <a:srgbClr val="FF0000"/>
                </a:solidFill>
                <a:latin typeface="Times New Roman"/>
                <a:ea typeface="华文细黑"/>
                <a:cs typeface="Times New Roman"/>
              </a:rPr>
              <a:t>， 如</a:t>
            </a:r>
            <a:r>
              <a:rPr lang="en-US" altLang="zh-CN" sz="2800" b="1" kern="100" dirty="0" smtClean="0">
                <a:solidFill>
                  <a:srgbClr val="FF0000"/>
                </a:solidFill>
                <a:latin typeface="Times New Roman"/>
                <a:ea typeface="华文细黑"/>
                <a:cs typeface="Times New Roman"/>
              </a:rPr>
              <a:t>CO  NO;</a:t>
            </a:r>
          </a:p>
          <a:p>
            <a:r>
              <a:rPr lang="en-US" altLang="zh-CN" sz="2800" b="1" kern="100" dirty="0" smtClean="0">
                <a:solidFill>
                  <a:srgbClr val="0000CC"/>
                </a:solidFill>
                <a:latin typeface="Times New Roman"/>
                <a:ea typeface="华文细黑"/>
                <a:cs typeface="Times New Roman"/>
              </a:rPr>
              <a:t>                   2. </a:t>
            </a:r>
            <a:r>
              <a:rPr lang="zh-CN" altLang="zh-CN" sz="2800" b="1" kern="100" dirty="0" smtClean="0">
                <a:solidFill>
                  <a:srgbClr val="0000CC"/>
                </a:solidFill>
                <a:latin typeface="Times New Roman"/>
                <a:ea typeface="华文细黑"/>
                <a:cs typeface="Times New Roman"/>
              </a:rPr>
              <a:t>酸性氧化物</a:t>
            </a:r>
            <a:r>
              <a:rPr lang="zh-CN" altLang="zh-CN" sz="2800" b="1" kern="100" dirty="0" smtClean="0">
                <a:solidFill>
                  <a:srgbClr val="FF0000"/>
                </a:solidFill>
                <a:latin typeface="Times New Roman"/>
                <a:ea typeface="华文细黑"/>
                <a:cs typeface="Times New Roman"/>
              </a:rPr>
              <a:t>不一定</a:t>
            </a:r>
            <a:r>
              <a:rPr lang="zh-CN" altLang="zh-CN" sz="2800" b="1" kern="100" dirty="0" smtClean="0">
                <a:solidFill>
                  <a:srgbClr val="0000CC"/>
                </a:solidFill>
                <a:latin typeface="Times New Roman"/>
                <a:ea typeface="华文细黑"/>
                <a:cs typeface="Times New Roman"/>
              </a:rPr>
              <a:t>是非金属氧化物</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  </a:t>
            </a:r>
            <a:r>
              <a:rPr lang="en-US" altLang="zh-CN" sz="2800" b="1" kern="100" dirty="0" smtClean="0">
                <a:solidFill>
                  <a:srgbClr val="FF0000"/>
                </a:solidFill>
                <a:latin typeface="Times New Roman"/>
                <a:ea typeface="华文细黑"/>
                <a:cs typeface="Times New Roman"/>
              </a:rPr>
              <a:t>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p>
          <a:p>
            <a:r>
              <a:rPr lang="en-US" altLang="zh-CN" sz="2800" b="1" kern="100" dirty="0" smtClean="0">
                <a:solidFill>
                  <a:srgbClr val="0000CC"/>
                </a:solidFill>
                <a:latin typeface="Times New Roman"/>
                <a:ea typeface="华文细黑"/>
                <a:cs typeface="Times New Roman"/>
              </a:rPr>
              <a:t>                   3. </a:t>
            </a:r>
            <a:r>
              <a:rPr lang="zh-CN" altLang="zh-CN" sz="2800" b="1" kern="100" dirty="0" smtClean="0">
                <a:solidFill>
                  <a:srgbClr val="0000CC"/>
                </a:solidFill>
                <a:latin typeface="Times New Roman"/>
                <a:ea typeface="华文细黑"/>
                <a:cs typeface="Times New Roman"/>
              </a:rPr>
              <a:t>金属氧化物</a:t>
            </a:r>
            <a:r>
              <a:rPr lang="zh-CN" altLang="en-US" sz="2800" b="1" kern="100" dirty="0" smtClean="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一定</a:t>
            </a:r>
            <a:r>
              <a:rPr lang="zh-CN" altLang="zh-CN" sz="2800" b="1" kern="100" dirty="0" smtClean="0">
                <a:solidFill>
                  <a:srgbClr val="0000CC"/>
                </a:solidFill>
                <a:latin typeface="Times New Roman"/>
                <a:ea typeface="华文细黑"/>
                <a:cs typeface="Times New Roman"/>
              </a:rPr>
              <a:t>是碱性氧化物</a:t>
            </a:r>
            <a:r>
              <a:rPr lang="en-US" altLang="zh-CN" sz="2800" b="1" kern="100" dirty="0" smtClean="0">
                <a:solidFill>
                  <a:srgbClr val="0000CC"/>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ZnO   </a:t>
            </a:r>
            <a:r>
              <a:rPr lang="en-US" altLang="zh-CN" sz="2800" b="1" kern="100" baseline="-250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r>
              <a:rPr lang="en-US" altLang="zh-CN" sz="2800" b="1" kern="100" dirty="0" smtClean="0">
                <a:solidFill>
                  <a:srgbClr val="FF0000"/>
                </a:solidFill>
                <a:latin typeface="Times New Roman"/>
                <a:ea typeface="华文细黑"/>
                <a:cs typeface="Times New Roman"/>
              </a:rPr>
              <a:t>;</a:t>
            </a:r>
          </a:p>
          <a:p>
            <a:r>
              <a:rPr lang="en-US" altLang="zh-CN" sz="2800" b="1" kern="100" dirty="0" smtClean="0">
                <a:solidFill>
                  <a:srgbClr val="0000CC"/>
                </a:solidFill>
                <a:latin typeface="Times New Roman"/>
                <a:ea typeface="华文细黑"/>
                <a:cs typeface="Times New Roman"/>
              </a:rPr>
              <a:t>                   4. </a:t>
            </a:r>
            <a:r>
              <a:rPr lang="zh-CN" altLang="zh-CN" sz="2800" b="1" kern="100" dirty="0" smtClean="0">
                <a:solidFill>
                  <a:srgbClr val="0000CC"/>
                </a:solidFill>
                <a:latin typeface="Times New Roman"/>
                <a:ea typeface="华文细黑"/>
                <a:cs typeface="Times New Roman"/>
              </a:rPr>
              <a:t>碱性氧化物</a:t>
            </a:r>
            <a:r>
              <a:rPr lang="zh-CN" altLang="zh-CN" sz="2800" b="1" u="heavy" kern="100" dirty="0" smtClean="0">
                <a:solidFill>
                  <a:srgbClr val="FF0000"/>
                </a:solidFill>
                <a:latin typeface="Times New Roman"/>
                <a:ea typeface="华文细黑"/>
                <a:cs typeface="Times New Roman"/>
              </a:rPr>
              <a:t>一定</a:t>
            </a:r>
            <a:r>
              <a:rPr lang="zh-CN" altLang="zh-CN" sz="2800" b="1" kern="100" dirty="0" smtClean="0">
                <a:solidFill>
                  <a:srgbClr val="FF0000"/>
                </a:solidFill>
                <a:latin typeface="Times New Roman"/>
                <a:ea typeface="华文细黑"/>
                <a:cs typeface="Times New Roman"/>
              </a:rPr>
              <a:t>是</a:t>
            </a:r>
            <a:r>
              <a:rPr lang="zh-CN" altLang="zh-CN" sz="2800" b="1" kern="100" dirty="0" smtClean="0">
                <a:solidFill>
                  <a:srgbClr val="0000CC"/>
                </a:solidFill>
                <a:latin typeface="Times New Roman"/>
                <a:ea typeface="华文细黑"/>
                <a:cs typeface="Times New Roman"/>
              </a:rPr>
              <a:t>金属氧化物</a:t>
            </a:r>
            <a:endParaRPr lang="en-US" altLang="zh-CN" sz="2800" b="1" kern="100" dirty="0" smtClean="0">
              <a:solidFill>
                <a:srgbClr val="0000CC"/>
              </a:solidFill>
              <a:latin typeface="Times New Roman"/>
              <a:ea typeface="华文细黑"/>
              <a:cs typeface="Times New Roman"/>
            </a:endParaRPr>
          </a:p>
          <a:p>
            <a:r>
              <a:rPr lang="en-US" altLang="zh-CN" sz="2800" b="1" kern="100" dirty="0" smtClean="0">
                <a:solidFill>
                  <a:srgbClr val="0000CC"/>
                </a:solidFill>
                <a:latin typeface="Times New Roman"/>
                <a:ea typeface="华文细黑"/>
                <a:cs typeface="Times New Roman"/>
              </a:rPr>
              <a:t>                   5. 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不是</a:t>
            </a:r>
            <a:r>
              <a:rPr lang="zh-CN" altLang="en-US" sz="2800" b="1" kern="100" dirty="0" smtClean="0">
                <a:solidFill>
                  <a:srgbClr val="0000CC"/>
                </a:solidFill>
                <a:latin typeface="Times New Roman"/>
                <a:ea typeface="华文细黑"/>
                <a:cs typeface="Times New Roman"/>
              </a:rPr>
              <a:t> </a:t>
            </a:r>
            <a:r>
              <a:rPr lang="zh-CN" altLang="zh-CN" sz="2800" b="1" kern="100" dirty="0" smtClean="0">
                <a:solidFill>
                  <a:srgbClr val="0000CC"/>
                </a:solidFill>
                <a:latin typeface="Times New Roman"/>
                <a:ea typeface="华文细黑"/>
                <a:cs typeface="Times New Roman"/>
              </a:rPr>
              <a:t>碱性氧化物</a:t>
            </a:r>
            <a:r>
              <a:rPr lang="en-US" altLang="zh-CN" sz="2800" b="1" kern="100" dirty="0" smtClean="0">
                <a:solidFill>
                  <a:srgbClr val="0000CC"/>
                </a:solidFill>
                <a:latin typeface="Times New Roman"/>
                <a:ea typeface="华文细黑"/>
                <a:cs typeface="Times New Roman"/>
              </a:rPr>
              <a:t>     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endParaRPr lang="zh-CN" altLang="en-US" sz="2800" b="1" dirty="0">
              <a:solidFill>
                <a:srgbClr val="0000CC"/>
              </a:solidFill>
            </a:endParaRPr>
          </a:p>
        </p:txBody>
      </p:sp>
      <p:sp>
        <p:nvSpPr>
          <p:cNvPr id="14" name="矩形 13"/>
          <p:cNvSpPr/>
          <p:nvPr/>
        </p:nvSpPr>
        <p:spPr>
          <a:xfrm>
            <a:off x="9452792" y="2643976"/>
            <a:ext cx="124264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endParaRPr lang="zh-CN" altLang="en-US" sz="2800" dirty="0">
              <a:solidFill>
                <a:srgbClr val="FF0000"/>
              </a:solidFill>
            </a:endParaRPr>
          </a:p>
        </p:txBody>
      </p:sp>
      <p:sp>
        <p:nvSpPr>
          <p:cNvPr id="15" name="矩形 14"/>
          <p:cNvSpPr/>
          <p:nvPr/>
        </p:nvSpPr>
        <p:spPr>
          <a:xfrm>
            <a:off x="8738412" y="3358356"/>
            <a:ext cx="193835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ZnO</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BeO</a:t>
            </a:r>
            <a:endParaRPr lang="zh-CN" altLang="en-US" sz="2800" dirty="0">
              <a:solidFill>
                <a:srgbClr val="FF0000"/>
              </a:solidFill>
            </a:endParaRPr>
          </a:p>
        </p:txBody>
      </p:sp>
      <p:cxnSp>
        <p:nvCxnSpPr>
          <p:cNvPr id="16" name="直接连接符 15"/>
          <p:cNvCxnSpPr/>
          <p:nvPr/>
        </p:nvCxnSpPr>
        <p:spPr>
          <a:xfrm>
            <a:off x="2666182" y="3215480"/>
            <a:ext cx="20717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66182" y="4572802"/>
            <a:ext cx="16430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0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blinds(horizontal)">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blinds(horizontal)">
                                      <p:cBhvr>
                                        <p:cTn id="37" dur="500"/>
                                        <p:tgtEl>
                                          <p:spTgt spid="1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blinds(horizontal)">
                                      <p:cBhvr>
                                        <p:cTn id="42" dur="500"/>
                                        <p:tgtEl>
                                          <p:spTgt spid="1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animEffect transition="in" filter="blinds(horizontal)">
                                      <p:cBhvr>
                                        <p:cTn id="47" dur="500"/>
                                        <p:tgtEl>
                                          <p:spTgt spid="1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blinds(horizontal)">
                                      <p:cBhvr>
                                        <p:cTn id="5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38" y="741832"/>
            <a:ext cx="7991783" cy="549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54646" y="20207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7320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 name="直接连接符 2"/>
          <p:cNvCxnSpPr/>
          <p:nvPr/>
        </p:nvCxnSpPr>
        <p:spPr>
          <a:xfrm>
            <a:off x="2710830" y="1845618"/>
            <a:ext cx="27363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543478" y="197330"/>
            <a:ext cx="199926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COOH</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307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26590"/>
            <a:ext cx="11163760"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气体</a:t>
            </a:r>
            <a:r>
              <a:rPr lang="zh-CN" altLang="zh-CN" sz="2800" b="1" kern="100" dirty="0">
                <a:solidFill>
                  <a:srgbClr val="FF0000"/>
                </a:solidFill>
                <a:latin typeface="Times New Roman"/>
                <a:ea typeface="华文细黑"/>
                <a:cs typeface="Times New Roman"/>
              </a:rPr>
              <a:t>体积的测定</a:t>
            </a:r>
            <a:r>
              <a:rPr lang="zh-CN" altLang="zh-CN" sz="2800" b="1" kern="100" dirty="0" smtClean="0">
                <a:solidFill>
                  <a:srgbClr val="FF0000"/>
                </a:solidFill>
                <a:latin typeface="Times New Roman"/>
                <a:ea typeface="华文细黑"/>
                <a:cs typeface="Times New Roman"/>
              </a:rPr>
              <a:t>装置</a:t>
            </a:r>
            <a:endParaRPr lang="zh-CN" altLang="zh-CN" sz="2800" b="1" kern="100" dirty="0">
              <a:solidFill>
                <a:srgbClr val="FF0000"/>
              </a:solidFill>
              <a:latin typeface="宋体"/>
              <a:cs typeface="Courier New"/>
            </a:endParaRPr>
          </a:p>
        </p:txBody>
      </p:sp>
      <p:sp>
        <p:nvSpPr>
          <p:cNvPr id="2" name="矩形 1"/>
          <p:cNvSpPr/>
          <p:nvPr/>
        </p:nvSpPr>
        <p:spPr>
          <a:xfrm>
            <a:off x="3689900" y="621482"/>
            <a:ext cx="4493538"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a:solidFill>
                  <a:srgbClr val="FF0000"/>
                </a:solidFill>
                <a:latin typeface="Times New Roman"/>
                <a:ea typeface="华文细黑"/>
                <a:cs typeface="Times New Roman"/>
              </a:rPr>
              <a:t>启普</a:t>
            </a:r>
            <a:r>
              <a:rPr lang="zh-CN" altLang="en-US" sz="2800" b="1" kern="100" dirty="0" smtClean="0">
                <a:solidFill>
                  <a:srgbClr val="FF0000"/>
                </a:solidFill>
                <a:latin typeface="Times New Roman"/>
                <a:ea typeface="华文细黑"/>
                <a:cs typeface="Times New Roman"/>
              </a:rPr>
              <a:t>发生器的</a:t>
            </a:r>
            <a:r>
              <a:rPr lang="zh-CN" altLang="en-US" sz="2800" b="1" kern="100" dirty="0" smtClean="0">
                <a:latin typeface="Times New Roman"/>
                <a:ea typeface="华文细黑"/>
                <a:cs typeface="Times New Roman"/>
              </a:rPr>
              <a:t>气密性检查：</a:t>
            </a:r>
            <a:endParaRPr lang="en-US" altLang="zh-CN" sz="2800" b="1" kern="100" dirty="0">
              <a:latin typeface="Times New Roman"/>
              <a:ea typeface="华文细黑"/>
              <a:cs typeface="Times New Roman"/>
            </a:endParaRPr>
          </a:p>
        </p:txBody>
      </p:sp>
      <p:sp>
        <p:nvSpPr>
          <p:cNvPr id="3" name="矩形 2"/>
          <p:cNvSpPr/>
          <p:nvPr/>
        </p:nvSpPr>
        <p:spPr>
          <a:xfrm>
            <a:off x="3645527" y="1485578"/>
            <a:ext cx="8282327" cy="2785378"/>
          </a:xfrm>
          <a:prstGeom prst="rect">
            <a:avLst/>
          </a:prstGeom>
        </p:spPr>
        <p:txBody>
          <a:bodyPr wrap="square">
            <a:spAutoFit/>
          </a:bodyPr>
          <a:lstStyle/>
          <a:p>
            <a:pPr>
              <a:lnSpc>
                <a:spcPct val="125000"/>
              </a:lnSpc>
            </a:pPr>
            <a:r>
              <a:rPr lang="zh-CN" altLang="en-US" sz="2800" dirty="0" smtClean="0">
                <a:solidFill>
                  <a:srgbClr val="0000FF"/>
                </a:solidFill>
              </a:rPr>
              <a:t>     关闭</a:t>
            </a:r>
            <a:r>
              <a:rPr lang="zh-CN" altLang="en-US" sz="2800" dirty="0">
                <a:solidFill>
                  <a:srgbClr val="0000FF"/>
                </a:solidFill>
              </a:rPr>
              <a:t>导气管活塞，从球形漏斗上口注入水，待球形漏斗下口完全浸没于水中</a:t>
            </a:r>
            <a:r>
              <a:rPr lang="zh-CN" altLang="en-US" sz="2800" dirty="0" smtClean="0">
                <a:solidFill>
                  <a:srgbClr val="0000FF"/>
                </a:solidFill>
              </a:rPr>
              <a:t>后；</a:t>
            </a:r>
            <a:r>
              <a:rPr lang="en-US" altLang="zh-CN" sz="2800" dirty="0" smtClean="0">
                <a:solidFill>
                  <a:srgbClr val="FF0000"/>
                </a:solidFill>
              </a:rPr>
              <a:t>(</a:t>
            </a:r>
            <a:r>
              <a:rPr lang="zh-CN" altLang="en-US" sz="2800" dirty="0" smtClean="0">
                <a:solidFill>
                  <a:srgbClr val="FF0000"/>
                </a:solidFill>
              </a:rPr>
              <a:t>已封死一端</a:t>
            </a:r>
            <a:r>
              <a:rPr lang="en-US" altLang="zh-CN" sz="2800" dirty="0" smtClean="0">
                <a:solidFill>
                  <a:srgbClr val="FF0000"/>
                </a:solidFill>
              </a:rPr>
              <a:t>)</a:t>
            </a:r>
          </a:p>
          <a:p>
            <a:pPr>
              <a:lnSpc>
                <a:spcPct val="125000"/>
              </a:lnSpc>
            </a:pPr>
            <a:r>
              <a:rPr lang="zh-CN" altLang="en-US" sz="2800" dirty="0" smtClean="0">
                <a:solidFill>
                  <a:srgbClr val="0000FF"/>
                </a:solidFill>
              </a:rPr>
              <a:t>      继续</a:t>
            </a:r>
            <a:r>
              <a:rPr lang="zh-CN" altLang="en-US" sz="2800" dirty="0">
                <a:solidFill>
                  <a:srgbClr val="0000FF"/>
                </a:solidFill>
              </a:rPr>
              <a:t>加入适量水到球形漏斗球体高度约</a:t>
            </a:r>
            <a:r>
              <a:rPr lang="en-US" altLang="zh-CN" sz="2800" dirty="0">
                <a:solidFill>
                  <a:srgbClr val="0000FF"/>
                </a:solidFill>
              </a:rPr>
              <a:t>1/2</a:t>
            </a:r>
            <a:r>
              <a:rPr lang="zh-CN" altLang="en-US" sz="2800" dirty="0">
                <a:solidFill>
                  <a:srgbClr val="0000FF"/>
                </a:solidFill>
              </a:rPr>
              <a:t>处，做好水位</a:t>
            </a:r>
            <a:r>
              <a:rPr lang="zh-CN" altLang="en-US" sz="2800" dirty="0" smtClean="0">
                <a:solidFill>
                  <a:srgbClr val="0000FF"/>
                </a:solidFill>
              </a:rPr>
              <a:t>记号静</a:t>
            </a:r>
            <a:r>
              <a:rPr lang="zh-CN" altLang="en-US" sz="2800" dirty="0">
                <a:solidFill>
                  <a:srgbClr val="0000FF"/>
                </a:solidFill>
              </a:rPr>
              <a:t>置几分钟，</a:t>
            </a:r>
            <a:r>
              <a:rPr lang="zh-CN" altLang="en-US" sz="2800" dirty="0" smtClean="0">
                <a:solidFill>
                  <a:srgbClr val="0000FF"/>
                </a:solidFill>
              </a:rPr>
              <a:t>水位不下降</a:t>
            </a:r>
            <a:r>
              <a:rPr lang="zh-CN" altLang="en-US" sz="2800" dirty="0">
                <a:solidFill>
                  <a:srgbClr val="0000FF"/>
                </a:solidFill>
              </a:rPr>
              <a:t>的</a:t>
            </a:r>
            <a:r>
              <a:rPr lang="zh-CN" altLang="en-US" sz="2800" dirty="0" smtClean="0">
                <a:solidFill>
                  <a:srgbClr val="0000FF"/>
                </a:solidFill>
              </a:rPr>
              <a:t>说明气密性良好。</a:t>
            </a:r>
            <a:endParaRPr lang="zh-CN" altLang="en-US" sz="2800" dirty="0">
              <a:solidFill>
                <a:srgbClr val="0000FF"/>
              </a:solidFill>
            </a:endParaRPr>
          </a:p>
        </p:txBody>
      </p:sp>
      <p:grpSp>
        <p:nvGrpSpPr>
          <p:cNvPr id="7" name="组合 6"/>
          <p:cNvGrpSpPr/>
          <p:nvPr/>
        </p:nvGrpSpPr>
        <p:grpSpPr>
          <a:xfrm>
            <a:off x="4039937" y="4293890"/>
            <a:ext cx="1896732" cy="2598759"/>
            <a:chOff x="4039937" y="4293890"/>
            <a:chExt cx="1896732" cy="2598759"/>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75309" t="65789" r="2315" b="16326"/>
            <a:stretch/>
          </p:blipFill>
          <p:spPr>
            <a:xfrm>
              <a:off x="4041815" y="6261599"/>
              <a:ext cx="1894854" cy="63105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75309" r="2315" b="42799"/>
            <a:stretch/>
          </p:blipFill>
          <p:spPr>
            <a:xfrm>
              <a:off x="4039937" y="4293890"/>
              <a:ext cx="1894854" cy="2018268"/>
            </a:xfrm>
            <a:prstGeom prst="rect">
              <a:avLst/>
            </a:prstGeom>
          </p:spPr>
        </p:pic>
      </p:grpSp>
      <p:grpSp>
        <p:nvGrpSpPr>
          <p:cNvPr id="21" name="组合 20"/>
          <p:cNvGrpSpPr/>
          <p:nvPr/>
        </p:nvGrpSpPr>
        <p:grpSpPr>
          <a:xfrm>
            <a:off x="280244" y="909514"/>
            <a:ext cx="3071242" cy="2592288"/>
            <a:chOff x="280244" y="909514"/>
            <a:chExt cx="3071242" cy="2592288"/>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63732" b="38776"/>
            <a:stretch/>
          </p:blipFill>
          <p:spPr>
            <a:xfrm>
              <a:off x="280244" y="909514"/>
              <a:ext cx="3071242" cy="2160240"/>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8738" t="68162" r="79264" b="17427"/>
            <a:stretch/>
          </p:blipFill>
          <p:spPr>
            <a:xfrm>
              <a:off x="1270670" y="2993319"/>
              <a:ext cx="1016000" cy="508483"/>
            </a:xfrm>
            <a:prstGeom prst="rect">
              <a:avLst/>
            </a:prstGeom>
          </p:spPr>
        </p:pic>
      </p:grpSp>
      <p:grpSp>
        <p:nvGrpSpPr>
          <p:cNvPr id="22" name="组合 21"/>
          <p:cNvGrpSpPr/>
          <p:nvPr/>
        </p:nvGrpSpPr>
        <p:grpSpPr>
          <a:xfrm>
            <a:off x="285254" y="4168243"/>
            <a:ext cx="2641600" cy="2575520"/>
            <a:chOff x="262558" y="4310658"/>
            <a:chExt cx="2641600" cy="2575520"/>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41960" t="67243" r="47242" b="18346"/>
            <a:stretch/>
          </p:blipFill>
          <p:spPr>
            <a:xfrm>
              <a:off x="1292374" y="6377695"/>
              <a:ext cx="914400" cy="508483"/>
            </a:xfrm>
            <a:prstGeom prst="rect">
              <a:avLst/>
            </a:prstGeom>
          </p:spPr>
        </p:pic>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32761" r="36044" b="39251"/>
            <a:stretch/>
          </p:blipFill>
          <p:spPr>
            <a:xfrm>
              <a:off x="262558" y="4310658"/>
              <a:ext cx="2641600" cy="2143472"/>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960" t="67243" r="47242" b="18346"/>
            <a:stretch/>
          </p:blipFill>
          <p:spPr>
            <a:xfrm>
              <a:off x="1197670" y="6377695"/>
              <a:ext cx="914400" cy="508483"/>
            </a:xfrm>
            <a:prstGeom prst="rect">
              <a:avLst/>
            </a:prstGeom>
          </p:spPr>
        </p:pic>
      </p:grpSp>
      <p:sp>
        <p:nvSpPr>
          <p:cNvPr id="5" name="下箭头 4"/>
          <p:cNvSpPr/>
          <p:nvPr/>
        </p:nvSpPr>
        <p:spPr>
          <a:xfrm>
            <a:off x="1565380" y="3539902"/>
            <a:ext cx="401179" cy="576064"/>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3244348" y="5368561"/>
            <a:ext cx="401179" cy="576064"/>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8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4646" y="19245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6358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58" y="1053530"/>
            <a:ext cx="7965192" cy="472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2710830" y="5781866"/>
            <a:ext cx="27363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14886" y="5930910"/>
            <a:ext cx="1980029"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多个阳离子</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9" name="矩形 8"/>
          <p:cNvSpPr/>
          <p:nvPr/>
        </p:nvSpPr>
        <p:spPr>
          <a:xfrm>
            <a:off x="9047534" y="485280"/>
            <a:ext cx="2678938"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中强碱</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1416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791206"/>
            <a:ext cx="11572430" cy="4534831"/>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采用反例否定，准确辨析概念</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非金属氧化物一定是酸性氧化物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酸性氧化物不一定是非金属氧化物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碱性氧化物一定是金属氧化物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，故二者都是碱性氧化物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5971510" y="2240383"/>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3" name="矩形 2"/>
          <p:cNvSpPr/>
          <p:nvPr/>
        </p:nvSpPr>
        <p:spPr>
          <a:xfrm>
            <a:off x="6311230" y="2925738"/>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5" name="矩形 4"/>
          <p:cNvSpPr/>
          <p:nvPr/>
        </p:nvSpPr>
        <p:spPr>
          <a:xfrm>
            <a:off x="5642838" y="3573810"/>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8" name="矩形 7"/>
          <p:cNvSpPr/>
          <p:nvPr/>
        </p:nvSpPr>
        <p:spPr>
          <a:xfrm>
            <a:off x="5628828" y="4221882"/>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6" name="矩形 5"/>
          <p:cNvSpPr/>
          <p:nvPr/>
        </p:nvSpPr>
        <p:spPr>
          <a:xfrm>
            <a:off x="11014900" y="4809521"/>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矩形 11"/>
          <p:cNvSpPr/>
          <p:nvPr/>
        </p:nvSpPr>
        <p:spPr>
          <a:xfrm>
            <a:off x="1024248" y="5416401"/>
            <a:ext cx="9103406" cy="461665"/>
          </a:xfrm>
          <a:prstGeom prst="rect">
            <a:avLst/>
          </a:prstGeom>
        </p:spPr>
        <p:txBody>
          <a:bodyPr wrap="square">
            <a:spAutoFit/>
          </a:bodyPr>
          <a:lstStyle/>
          <a:p>
            <a:r>
              <a:rPr lang="en-US" altLang="zh-CN" b="1" kern="100" dirty="0" smtClean="0">
                <a:solidFill>
                  <a:srgbClr val="0000CC"/>
                </a:solidFill>
                <a:latin typeface="Times New Roman"/>
                <a:ea typeface="华文细黑"/>
                <a:cs typeface="Times New Roman"/>
              </a:rPr>
              <a:t> 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不是</a:t>
            </a:r>
            <a:r>
              <a:rPr lang="zh-CN" altLang="en-US" b="1" kern="100" dirty="0" smtClean="0">
                <a:solidFill>
                  <a:srgbClr val="0000CC"/>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碱性氧化物</a:t>
            </a:r>
            <a:r>
              <a:rPr lang="en-US" altLang="zh-CN" b="1" kern="100" dirty="0" smtClean="0">
                <a:solidFill>
                  <a:srgbClr val="0000CC"/>
                </a:solidFill>
                <a:latin typeface="Times New Roman"/>
                <a:ea typeface="华文细黑"/>
                <a:cs typeface="Times New Roman"/>
              </a:rPr>
              <a:t>     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endParaRPr lang="zh-CN" altLang="en-US" b="1" dirty="0">
              <a:solidFill>
                <a:srgbClr val="0000CC"/>
              </a:solidFill>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blinds(horizontal)">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6" grpId="0"/>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678" y="590660"/>
            <a:ext cx="11388152" cy="4647402"/>
          </a:xfrm>
          <a:prstGeom prst="rect">
            <a:avLst/>
          </a:prstGeom>
        </p:spPr>
        <p:txBody>
          <a:bodyPr wrap="square" lIns="121898" tIns="60948" rIns="121898" bIns="60948">
            <a:spAutoFit/>
          </a:bodyPr>
          <a:lstStyle/>
          <a:p>
            <a:pPr algn="just">
              <a:lnSpc>
                <a:spcPct val="150000"/>
              </a:lnSpc>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能与酸反应生成盐和水的氧化物一定是碱性氧化物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能与碱反应生成盐和水的氧化物一定是酸性氧化物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溶于水呈酸性的是酸，呈碱性的是碱</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(9)HCOOH</a:t>
            </a:r>
            <a:r>
              <a:rPr lang="zh-CN" altLang="zh-CN" sz="2800" kern="100" dirty="0">
                <a:solidFill>
                  <a:prstClr val="black"/>
                </a:solidFill>
                <a:latin typeface="Times New Roman"/>
                <a:ea typeface="华文细黑"/>
                <a:cs typeface="Times New Roman"/>
              </a:rPr>
              <a:t>含有两个氢，所以是二元酸</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盐一定由金属离子和酸根离子组成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盐只有一种阳离子和一种酸根离子组成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 name="矩形 1"/>
          <p:cNvSpPr/>
          <p:nvPr/>
        </p:nvSpPr>
        <p:spPr>
          <a:xfrm>
            <a:off x="8831510" y="693490"/>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8831510" y="134156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6700540" y="260472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6556524" y="3250236"/>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8" name="矩形 7"/>
          <p:cNvSpPr/>
          <p:nvPr/>
        </p:nvSpPr>
        <p:spPr>
          <a:xfrm>
            <a:off x="6556524" y="3863583"/>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9" name="矩形 8"/>
          <p:cNvSpPr/>
          <p:nvPr/>
        </p:nvSpPr>
        <p:spPr>
          <a:xfrm>
            <a:off x="7279004" y="4511655"/>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矩形 16"/>
          <p:cNvSpPr/>
          <p:nvPr/>
        </p:nvSpPr>
        <p:spPr>
          <a:xfrm>
            <a:off x="7503453" y="2690550"/>
            <a:ext cx="4071966"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KHSO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9" name="矩形 18"/>
          <p:cNvSpPr/>
          <p:nvPr/>
        </p:nvSpPr>
        <p:spPr>
          <a:xfrm>
            <a:off x="7463358" y="3986694"/>
            <a:ext cx="378621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铵盐</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0" name="矩形 19"/>
          <p:cNvSpPr/>
          <p:nvPr/>
        </p:nvSpPr>
        <p:spPr>
          <a:xfrm>
            <a:off x="5879182" y="5354846"/>
            <a:ext cx="4429156" cy="543739"/>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复盐：</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KAl(SO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36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1" name="矩形 20"/>
          <p:cNvSpPr/>
          <p:nvPr/>
        </p:nvSpPr>
        <p:spPr>
          <a:xfrm>
            <a:off x="203069" y="117426"/>
            <a:ext cx="10428641" cy="523220"/>
          </a:xfrm>
          <a:prstGeom prst="rect">
            <a:avLst/>
          </a:prstGeom>
        </p:spPr>
        <p:txBody>
          <a:bodyPr wrap="square">
            <a:spAutoFit/>
          </a:bodyPr>
          <a:lstStyle/>
          <a:p>
            <a:r>
              <a:rPr lang="en-US" altLang="zh-CN" sz="2800" b="1" kern="100" dirty="0" smtClean="0">
                <a:solidFill>
                  <a:srgbClr val="0000CC"/>
                </a:solidFill>
                <a:latin typeface="Times New Roman"/>
                <a:ea typeface="华文细黑"/>
                <a:cs typeface="Times New Roman"/>
              </a:rPr>
              <a:t> 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不是</a:t>
            </a:r>
            <a:r>
              <a:rPr lang="zh-CN" altLang="en-US" sz="2800" b="1" kern="100" dirty="0" smtClean="0">
                <a:solidFill>
                  <a:srgbClr val="0000CC"/>
                </a:solidFill>
                <a:latin typeface="Times New Roman"/>
                <a:ea typeface="华文细黑"/>
                <a:cs typeface="Times New Roman"/>
              </a:rPr>
              <a:t> </a:t>
            </a:r>
            <a:r>
              <a:rPr lang="zh-CN" altLang="zh-CN" sz="2800" b="1" kern="100" dirty="0" smtClean="0">
                <a:solidFill>
                  <a:srgbClr val="0000CC"/>
                </a:solidFill>
                <a:latin typeface="Times New Roman"/>
                <a:ea typeface="华文细黑"/>
                <a:cs typeface="Times New Roman"/>
              </a:rPr>
              <a:t>碱性氧化物</a:t>
            </a:r>
            <a:r>
              <a:rPr lang="en-US" altLang="zh-CN" sz="2800" b="1" kern="100" dirty="0" smtClean="0">
                <a:solidFill>
                  <a:srgbClr val="0000CC"/>
                </a:solidFill>
                <a:latin typeface="Times New Roman"/>
                <a:ea typeface="华文细黑"/>
                <a:cs typeface="Times New Roman"/>
              </a:rPr>
              <a:t>     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endParaRPr lang="zh-CN" altLang="en-US" sz="2800" b="1" dirty="0">
              <a:solidFill>
                <a:srgbClr val="0000CC"/>
              </a:solidFill>
            </a:endParaRPr>
          </a:p>
        </p:txBody>
      </p:sp>
      <p:sp>
        <p:nvSpPr>
          <p:cNvPr id="22" name="矩形 21"/>
          <p:cNvSpPr/>
          <p:nvPr/>
        </p:nvSpPr>
        <p:spPr>
          <a:xfrm>
            <a:off x="1270670" y="1989634"/>
            <a:ext cx="7476057" cy="523220"/>
          </a:xfrm>
          <a:prstGeom prst="rect">
            <a:avLst/>
          </a:prstGeom>
        </p:spPr>
        <p:txBody>
          <a:bodyPr wrap="square">
            <a:spAutoFit/>
          </a:bodyPr>
          <a:lstStyle/>
          <a:p>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不一定</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a:t>
            </a:r>
            <a:r>
              <a:rPr lang="zh-CN" altLang="en-US" sz="2800" b="1" kern="100" dirty="0" smtClean="0">
                <a:solidFill>
                  <a:srgbClr val="0000CC"/>
                </a:solidFill>
                <a:latin typeface="Times New Roman"/>
                <a:ea typeface="华文细黑"/>
                <a:cs typeface="Times New Roman"/>
              </a:rPr>
              <a:t> </a:t>
            </a:r>
            <a:r>
              <a:rPr lang="en-US" altLang="zh-CN" sz="2800" b="1" kern="100" dirty="0" smtClean="0">
                <a:solidFill>
                  <a:srgbClr val="0000CC"/>
                </a:solidFill>
                <a:latin typeface="Times New Roman"/>
                <a:ea typeface="华文细黑"/>
                <a:cs typeface="Times New Roman"/>
              </a:rPr>
              <a:t>   Al</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3</a:t>
            </a:r>
            <a:r>
              <a:rPr lang="en-US" altLang="zh-CN" sz="2800" b="1" kern="100" dirty="0" smtClean="0">
                <a:solidFill>
                  <a:srgbClr val="0000CC"/>
                </a:solidFill>
                <a:latin typeface="Times New Roman"/>
                <a:ea typeface="华文细黑"/>
                <a:cs typeface="Times New Roman"/>
              </a:rPr>
              <a:t>+2NaOH==2NaAlO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endParaRPr lang="zh-CN" altLang="en-US" sz="2800" b="1" dirty="0">
              <a:solidFill>
                <a:srgbClr val="0000CC"/>
              </a:solidFill>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blinds(horizontal)">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7" grpId="0"/>
      <p:bldP spid="19" grpId="0"/>
      <p:bldP spid="20" grpId="0"/>
      <p:bldP spid="21" grpId="0" build="p"/>
      <p:bldP spid="2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45418"/>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把握分类标准，理清物质类别</a:t>
            </a: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下列物质的分类正确的是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085555311"/>
              </p:ext>
            </p:extLst>
          </p:nvPr>
        </p:nvGraphicFramePr>
        <p:xfrm>
          <a:off x="456892" y="1454210"/>
          <a:ext cx="11059963" cy="3200400"/>
        </p:xfrm>
        <a:graphic>
          <a:graphicData uri="http://schemas.openxmlformats.org/drawingml/2006/table">
            <a:tbl>
              <a:tblPr/>
              <a:tblGrid>
                <a:gridCol w="1374914"/>
                <a:gridCol w="1807941"/>
                <a:gridCol w="1612490"/>
                <a:gridCol w="1669778"/>
                <a:gridCol w="2369028"/>
                <a:gridCol w="2225812"/>
              </a:tblGrid>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KOH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HNO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Mn</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7</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CaF</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73931" y="4643770"/>
            <a:ext cx="11409907" cy="2031325"/>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属于盐，</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属于碱，</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属于酸性氧化物；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属于不成盐氧化物；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821897" y="621482"/>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cs typeface="Times New Roman"/>
              </a:rPr>
              <a:t>C</a:t>
            </a:r>
            <a:endParaRPr lang="zh-CN" altLang="zh-CN" sz="3600" b="1" kern="100" dirty="0">
              <a:solidFill>
                <a:srgbClr val="FF0000"/>
              </a:solidFill>
              <a:latin typeface="Times New Roman"/>
              <a:cs typeface="Times New Roman"/>
            </a:endParaRPr>
          </a:p>
        </p:txBody>
      </p:sp>
      <p:sp>
        <p:nvSpPr>
          <p:cNvPr id="7"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686" y="385138"/>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下表所列物质或概念间的从属关系符合下图所示关系的是</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12290" name="Picture 2" descr="HX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822" y="1269554"/>
            <a:ext cx="2886417" cy="193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3028134923"/>
              </p:ext>
            </p:extLst>
          </p:nvPr>
        </p:nvGraphicFramePr>
        <p:xfrm>
          <a:off x="694606" y="3233410"/>
          <a:ext cx="9865095" cy="3200400"/>
        </p:xfrm>
        <a:graphic>
          <a:graphicData uri="http://schemas.openxmlformats.org/drawingml/2006/table">
            <a:tbl>
              <a:tblPr/>
              <a:tblGrid>
                <a:gridCol w="1190180"/>
                <a:gridCol w="2432991"/>
                <a:gridCol w="2846365"/>
                <a:gridCol w="3395559"/>
              </a:tblGrid>
              <a:tr h="49083">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X</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Y</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Z</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光导纤维</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酸性氧化物</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传统无机非金属材料</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纯净物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含氧酸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强酸</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485526" y="1413570"/>
            <a:ext cx="556113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a:t>
            </a:r>
            <a:r>
              <a:rPr lang="zh-CN" altLang="zh-CN" sz="2800" b="1" kern="100" dirty="0" smtClean="0">
                <a:solidFill>
                  <a:srgbClr val="FF0000"/>
                </a:solidFill>
                <a:latin typeface="Times New Roman"/>
                <a:ea typeface="华文细黑"/>
                <a:cs typeface="Times New Roman"/>
              </a:rPr>
              <a:t>光导纤维</a:t>
            </a:r>
            <a:r>
              <a:rPr lang="zh-CN" altLang="zh-CN" sz="2800" b="1" kern="100" dirty="0">
                <a:solidFill>
                  <a:srgbClr val="FF0000"/>
                </a:solidFill>
                <a:latin typeface="Times New Roman"/>
                <a:ea typeface="华文细黑"/>
                <a:cs typeface="Times New Roman"/>
              </a:rPr>
              <a:t>是新型无机非金属材料</a:t>
            </a:r>
            <a:endParaRPr lang="zh-CN" altLang="en-US" sz="2800" b="1" dirty="0">
              <a:solidFill>
                <a:srgbClr val="FF0000"/>
              </a:solidFill>
            </a:endParaRPr>
          </a:p>
        </p:txBody>
      </p:sp>
      <p:sp>
        <p:nvSpPr>
          <p:cNvPr id="11" name="矩形 10"/>
          <p:cNvSpPr/>
          <p:nvPr/>
        </p:nvSpPr>
        <p:spPr>
          <a:xfrm>
            <a:off x="6498226" y="2037826"/>
            <a:ext cx="4490143"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B.</a:t>
            </a:r>
            <a:r>
              <a:rPr lang="zh-CN" altLang="en-US" sz="2800" b="1" kern="100" dirty="0" smtClean="0">
                <a:solidFill>
                  <a:srgbClr val="FF0000"/>
                </a:solidFill>
                <a:latin typeface="Times New Roman"/>
                <a:ea typeface="华文细黑"/>
                <a:cs typeface="Times New Roman"/>
              </a:rPr>
              <a:t>纯碱是盐而不是碱</a:t>
            </a:r>
            <a:endParaRPr lang="zh-CN" altLang="en-US" sz="2800" b="1" dirty="0">
              <a:solidFill>
                <a:srgbClr val="FF0000"/>
              </a:solidFill>
            </a:endParaRPr>
          </a:p>
        </p:txBody>
      </p:sp>
      <p:sp>
        <p:nvSpPr>
          <p:cNvPr id="12" name="矩形 11"/>
          <p:cNvSpPr/>
          <p:nvPr/>
        </p:nvSpPr>
        <p:spPr>
          <a:xfrm>
            <a:off x="6512740" y="2682409"/>
            <a:ext cx="5546624" cy="954107"/>
          </a:xfrm>
          <a:prstGeom prst="rect">
            <a:avLst/>
          </a:prstGeom>
        </p:spPr>
        <p:txBody>
          <a:bodyPr wrap="square">
            <a:spAutoFit/>
          </a:bodyPr>
          <a:lstStyle/>
          <a:p>
            <a:r>
              <a:rPr lang="en-US" altLang="zh-CN" sz="2800" b="1" kern="100" dirty="0">
                <a:solidFill>
                  <a:srgbClr val="FF0000"/>
                </a:solidFill>
                <a:latin typeface="Times New Roman"/>
                <a:ea typeface="华文细黑"/>
                <a:cs typeface="Times New Roman"/>
              </a:rPr>
              <a:t>D</a:t>
            </a:r>
            <a:r>
              <a:rPr lang="en-US" altLang="zh-CN" sz="2800" b="1" kern="100" dirty="0" smtClean="0">
                <a:solidFill>
                  <a:srgbClr val="FF0000"/>
                </a:solidFill>
                <a:latin typeface="Times New Roman"/>
                <a:ea typeface="华文细黑"/>
                <a:cs typeface="Times New Roman"/>
              </a:rPr>
              <a:t>. </a:t>
            </a:r>
            <a:r>
              <a:rPr lang="en-US" altLang="zh-CN" sz="2800" b="1" kern="100" dirty="0">
                <a:solidFill>
                  <a:srgbClr val="FF0000"/>
                </a:solidFill>
                <a:latin typeface="Times New Roman"/>
                <a:ea typeface="华文细黑"/>
                <a:cs typeface="Times New Roman"/>
              </a:rPr>
              <a:t>H</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SO</a:t>
            </a:r>
            <a:r>
              <a:rPr lang="en-US" altLang="zh-CN" sz="2800" b="1" kern="100" baseline="-25000" dirty="0">
                <a:solidFill>
                  <a:srgbClr val="FF0000"/>
                </a:solidFill>
                <a:latin typeface="Times New Roman"/>
                <a:ea typeface="华文细黑"/>
                <a:cs typeface="Times New Roman"/>
              </a:rPr>
              <a:t>4</a:t>
            </a:r>
            <a:r>
              <a:rPr lang="zh-CN" altLang="en-US" sz="2800" b="1" kern="100" dirty="0">
                <a:solidFill>
                  <a:srgbClr val="FF0000"/>
                </a:solidFill>
                <a:latin typeface="Times New Roman"/>
                <a:ea typeface="华文细黑"/>
                <a:cs typeface="Times New Roman"/>
              </a:rPr>
              <a:t>是含氧酸，但含氧</a:t>
            </a:r>
            <a:r>
              <a:rPr lang="zh-CN" altLang="en-US" sz="2800" b="1" kern="100" dirty="0" smtClean="0">
                <a:solidFill>
                  <a:srgbClr val="FF0000"/>
                </a:solidFill>
                <a:latin typeface="Times New Roman"/>
                <a:ea typeface="华文细黑"/>
                <a:cs typeface="Times New Roman"/>
              </a:rPr>
              <a:t>酸</a:t>
            </a:r>
            <a:endParaRPr lang="en-US" altLang="zh-CN" sz="2800" b="1" kern="100" dirty="0" smtClean="0">
              <a:solidFill>
                <a:srgbClr val="FF0000"/>
              </a:solidFill>
              <a:latin typeface="Times New Roman"/>
              <a:ea typeface="华文细黑"/>
              <a:cs typeface="Times New Roman"/>
            </a:endParaRPr>
          </a:p>
          <a:p>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不一</a:t>
            </a:r>
            <a:r>
              <a:rPr lang="zh-CN" altLang="en-US" sz="2800" b="1" kern="100" dirty="0">
                <a:solidFill>
                  <a:srgbClr val="FF0000"/>
                </a:solidFill>
                <a:latin typeface="Times New Roman"/>
                <a:ea typeface="华文细黑"/>
                <a:cs typeface="Times New Roman"/>
              </a:rPr>
              <a:t>定都是强酸</a:t>
            </a:r>
            <a:endParaRPr lang="zh-CN" altLang="en-US" sz="2800" b="1" dirty="0">
              <a:solidFill>
                <a:srgbClr val="FF0000"/>
              </a:solidFill>
            </a:endParaRPr>
          </a:p>
        </p:txBody>
      </p:sp>
      <p:sp>
        <p:nvSpPr>
          <p:cNvPr id="13" name="矩形 12"/>
          <p:cNvSpPr/>
          <p:nvPr/>
        </p:nvSpPr>
        <p:spPr>
          <a:xfrm>
            <a:off x="118542" y="-26590"/>
            <a:ext cx="10144196" cy="1569660"/>
          </a:xfrm>
          <a:prstGeom prst="rect">
            <a:avLst/>
          </a:prstGeom>
        </p:spPr>
        <p:txBody>
          <a:bodyPr wrap="square">
            <a:spAutoFit/>
          </a:bodyPr>
          <a:lstStyle/>
          <a:p>
            <a:pPr>
              <a:lnSpc>
                <a:spcPct val="125000"/>
              </a:lnSpc>
            </a:pPr>
            <a:r>
              <a:rPr lang="en-US" altLang="zh-CN" b="1" dirty="0" err="1" smtClean="0">
                <a:solidFill>
                  <a:srgbClr val="FF0000"/>
                </a:solidFill>
              </a:rPr>
              <a:t>传统无机非金属材料</a:t>
            </a:r>
            <a:r>
              <a:rPr lang="en-US" altLang="zh-CN" b="1" dirty="0" err="1" smtClean="0">
                <a:solidFill>
                  <a:srgbClr val="0000FF"/>
                </a:solidFill>
              </a:rPr>
              <a:t>：玻璃、陶瓷</a:t>
            </a:r>
            <a:r>
              <a:rPr lang="zh-CN" altLang="en-US" b="1" dirty="0" smtClean="0">
                <a:solidFill>
                  <a:srgbClr val="0000FF"/>
                </a:solidFill>
              </a:rPr>
              <a:t>、</a:t>
            </a:r>
            <a:r>
              <a:rPr lang="en-US" altLang="zh-CN" b="1" dirty="0">
                <a:solidFill>
                  <a:srgbClr val="0000FF"/>
                </a:solidFill>
              </a:rPr>
              <a:t> </a:t>
            </a:r>
            <a:r>
              <a:rPr lang="en-US" altLang="zh-CN" b="1" dirty="0" err="1" smtClean="0">
                <a:solidFill>
                  <a:srgbClr val="0000FF"/>
                </a:solidFill>
              </a:rPr>
              <a:t>水泥等硅酸</a:t>
            </a:r>
            <a:r>
              <a:rPr lang="zh-CN" altLang="en-US" b="1" dirty="0" smtClean="0">
                <a:solidFill>
                  <a:srgbClr val="0000FF"/>
                </a:solidFill>
              </a:rPr>
              <a:t>盐</a:t>
            </a:r>
            <a:r>
              <a:rPr lang="en-US" altLang="zh-CN" b="1" dirty="0" smtClean="0">
                <a:solidFill>
                  <a:srgbClr val="0000FF"/>
                </a:solidFill>
              </a:rPr>
              <a:t>材料。</a:t>
            </a:r>
            <a:endParaRPr lang="zh-CN" altLang="zh-CN" b="1" dirty="0" smtClean="0">
              <a:solidFill>
                <a:srgbClr val="0000FF"/>
              </a:solidFill>
            </a:endParaRPr>
          </a:p>
          <a:p>
            <a:pPr>
              <a:lnSpc>
                <a:spcPct val="125000"/>
              </a:lnSpc>
            </a:pPr>
            <a:endParaRPr lang="en-US" altLang="zh-CN" b="1" dirty="0" smtClean="0">
              <a:solidFill>
                <a:srgbClr val="FF0000"/>
              </a:solidFill>
            </a:endParaRPr>
          </a:p>
          <a:p>
            <a:pPr>
              <a:lnSpc>
                <a:spcPct val="150000"/>
              </a:lnSpc>
            </a:pPr>
            <a:r>
              <a:rPr lang="en-US" altLang="zh-CN" b="1" dirty="0" smtClean="0">
                <a:solidFill>
                  <a:srgbClr val="FF0000"/>
                </a:solidFill>
              </a:rPr>
              <a:t>新型无机非金属材料</a:t>
            </a:r>
            <a:r>
              <a:rPr lang="en-US" altLang="zh-CN" b="1" dirty="0" smtClean="0">
                <a:solidFill>
                  <a:srgbClr val="0000FF"/>
                </a:solidFill>
              </a:rPr>
              <a:t>：</a:t>
            </a:r>
            <a:r>
              <a:rPr lang="zh-CN" altLang="en-US" b="1" dirty="0" smtClean="0">
                <a:solidFill>
                  <a:srgbClr val="0000CC"/>
                </a:solidFill>
              </a:rPr>
              <a:t>高温结构陶瓷 、</a:t>
            </a:r>
            <a:r>
              <a:rPr lang="zh-CN" altLang="en-US" b="1" kern="100" dirty="0">
                <a:solidFill>
                  <a:srgbClr val="0000CC"/>
                </a:solidFill>
                <a:latin typeface="Times New Roman"/>
                <a:ea typeface="华文细黑"/>
                <a:cs typeface="Times New Roman"/>
              </a:rPr>
              <a:t>光导纤维</a:t>
            </a:r>
            <a:r>
              <a:rPr lang="zh-CN" altLang="en-US" b="1" dirty="0" smtClean="0">
                <a:solidFill>
                  <a:srgbClr val="0000CC"/>
                </a:solidFill>
                <a:hlinkClick r:id="rId6"/>
              </a:rPr>
              <a:t>压电材料</a:t>
            </a:r>
            <a:r>
              <a:rPr lang="zh-CN" altLang="en-US" b="1" dirty="0" smtClean="0">
                <a:solidFill>
                  <a:srgbClr val="0000CC"/>
                </a:solidFill>
              </a:rPr>
              <a:t>；</a:t>
            </a:r>
            <a:r>
              <a:rPr lang="zh-CN" altLang="en-US" b="1" dirty="0" smtClean="0">
                <a:solidFill>
                  <a:srgbClr val="0000CC"/>
                </a:solidFill>
                <a:hlinkClick r:id="rId7"/>
              </a:rPr>
              <a:t>磁性材料</a:t>
            </a:r>
            <a:r>
              <a:rPr lang="en-US" altLang="zh-CN" b="1" dirty="0" smtClean="0">
                <a:solidFill>
                  <a:srgbClr val="0000CC"/>
                </a:solidFill>
              </a:rPr>
              <a:t>等。</a:t>
            </a:r>
            <a:endParaRPr lang="zh-CN" altLang="zh-CN" b="1" dirty="0">
              <a:solidFill>
                <a:srgbClr val="0000CC"/>
              </a:solidFill>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686496" y="-1501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归纳总结</a:t>
            </a:r>
            <a:endParaRPr lang="zh-CN" altLang="en-US" sz="3200" b="1" dirty="0">
              <a:solidFill>
                <a:schemeClr val="bg1"/>
              </a:solidFill>
              <a:latin typeface="+mj-ea"/>
              <a:ea typeface="+mj-ea"/>
              <a:cs typeface="+mn-cs"/>
            </a:endParaRPr>
          </a:p>
        </p:txBody>
      </p:sp>
      <p:sp>
        <p:nvSpPr>
          <p:cNvPr id="4" name="矩形 3"/>
          <p:cNvSpPr/>
          <p:nvPr/>
        </p:nvSpPr>
        <p:spPr>
          <a:xfrm>
            <a:off x="180390" y="549474"/>
            <a:ext cx="11755638" cy="656846"/>
          </a:xfrm>
          <a:prstGeom prst="rect">
            <a:avLst/>
          </a:prstGeom>
        </p:spPr>
        <p:txBody>
          <a:bodyPr>
            <a:spAutoFit/>
          </a:bodyPr>
          <a:lstStyle/>
          <a:p>
            <a:pPr algn="ctr">
              <a:lnSpc>
                <a:spcPct val="1500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明晰分类标准是对物质正确分类的</a:t>
            </a:r>
            <a:r>
              <a:rPr lang="zh-CN" altLang="zh-CN" sz="2800" b="1" kern="100" dirty="0" smtClean="0">
                <a:solidFill>
                  <a:srgbClr val="0000FF"/>
                </a:solidFill>
                <a:latin typeface="华文细黑" pitchFamily="2" charset="-122"/>
                <a:ea typeface="华文细黑" pitchFamily="2" charset="-122"/>
                <a:cs typeface="Times New Roman"/>
              </a:rPr>
              <a:t>关键</a:t>
            </a:r>
            <a:endParaRPr lang="zh-CN" altLang="zh-CN" sz="2800" b="1" kern="100" dirty="0">
              <a:solidFill>
                <a:srgbClr val="0000FF"/>
              </a:solidFill>
              <a:latin typeface="华文细黑" pitchFamily="2" charset="-122"/>
              <a:ea typeface="华文细黑" pitchFamily="2" charset="-122"/>
              <a:cs typeface="Times New Roman"/>
            </a:endParaRPr>
          </a:p>
        </p:txBody>
      </p:sp>
      <p:pic>
        <p:nvPicPr>
          <p:cNvPr id="14338" name="Picture 2" descr="HX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1444" y="1257979"/>
            <a:ext cx="7685356" cy="53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16783" y="2792087"/>
            <a:ext cx="10956846" cy="1275414"/>
          </a:xfrm>
          <a:prstGeom prst="rect">
            <a:avLst/>
          </a:prstGeom>
          <a:noFill/>
        </p:spPr>
        <p:txBody>
          <a:bodyPr wrap="none" rtlCol="0" anchor="ctr">
            <a:spAutoFit/>
          </a:bodyPr>
          <a:lstStyle/>
          <a:p>
            <a:pPr algn="ctr">
              <a:lnSpc>
                <a:spcPct val="120000"/>
              </a:lnSpc>
              <a:defRPr/>
            </a:pPr>
            <a:r>
              <a:rPr lang="zh-CN" altLang="zh-CN" sz="7000" b="1" dirty="0">
                <a:solidFill>
                  <a:schemeClr val="bg1"/>
                </a:solidFill>
                <a:latin typeface="+mj-ea"/>
                <a:ea typeface="+mj-ea"/>
              </a:rPr>
              <a:t>考点三　物质的性质与变化</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0234" y="728215"/>
            <a:ext cx="11507619"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物质的性质与变化</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solidFill>
                  <a:srgbClr val="FF0000"/>
                </a:solidFill>
                <a:latin typeface="Times New Roman"/>
                <a:ea typeface="华文细黑"/>
                <a:cs typeface="Times New Roman"/>
              </a:rPr>
              <a:t>根据是否有新物质生成辨析物理变化和化学变化</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tabLst>
                <a:tab pos="1890395" algn="l"/>
              </a:tabLst>
            </a:pPr>
            <a:r>
              <a:rPr lang="zh-CN" altLang="zh-CN" sz="2800" b="1" kern="100" dirty="0" smtClean="0">
                <a:latin typeface="Times New Roman"/>
                <a:ea typeface="华文细黑"/>
                <a:cs typeface="Times New Roman"/>
              </a:rPr>
              <a:t>应</a:t>
            </a:r>
            <a:r>
              <a:rPr lang="zh-CN" altLang="zh-CN" sz="2800" b="1" kern="100" dirty="0">
                <a:latin typeface="Times New Roman"/>
                <a:ea typeface="华文细黑"/>
                <a:cs typeface="Times New Roman"/>
              </a:rPr>
              <a:t>注意</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en-US" altLang="zh-CN" sz="2800" b="1" kern="100" dirty="0">
                <a:latin typeface="Times New Roman"/>
                <a:ea typeface="华文细黑"/>
                <a:cs typeface="Times New Roman"/>
              </a:rPr>
              <a:t> </a:t>
            </a:r>
            <a:r>
              <a:rPr lang="en-US" altLang="zh-CN" sz="2800" b="1" kern="100" dirty="0" smtClean="0">
                <a:latin typeface="Times New Roman"/>
                <a:ea typeface="华文细黑"/>
                <a:cs typeface="Times New Roman"/>
              </a:rPr>
              <a:t> </a:t>
            </a:r>
            <a:r>
              <a:rPr lang="zh-CN" altLang="zh-CN" sz="2800" kern="100" dirty="0" smtClean="0">
                <a:latin typeface="Times New Roman"/>
                <a:ea typeface="华文细黑"/>
                <a:cs typeface="Times New Roman"/>
              </a:rPr>
              <a:t>升华</a:t>
            </a:r>
            <a:r>
              <a:rPr lang="zh-CN" altLang="zh-CN" sz="2800" kern="100" dirty="0">
                <a:latin typeface="Times New Roman"/>
                <a:ea typeface="华文细黑"/>
                <a:cs typeface="Times New Roman"/>
              </a:rPr>
              <a:t>、萃取、分液、蒸馏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、吸附、盐析、金属导电、焰色反应、电离等都归为</a:t>
            </a:r>
            <a:r>
              <a:rPr lang="zh-CN" altLang="zh-CN" sz="2800" kern="100" dirty="0" smtClean="0">
                <a:latin typeface="Times New Roman"/>
                <a:ea typeface="华文细黑"/>
                <a:cs typeface="Times New Roman"/>
              </a:rPr>
              <a:t>物理变化</a:t>
            </a:r>
            <a:r>
              <a:rPr lang="zh-CN" altLang="en-US" sz="2800" kern="100" dirty="0" smtClean="0">
                <a:latin typeface="Times New Roman"/>
                <a:ea typeface="华文细黑"/>
                <a:cs typeface="Times New Roman"/>
              </a:rPr>
              <a:t>；</a:t>
            </a:r>
            <a:endParaRPr lang="en-US" altLang="zh-CN" sz="2800" kern="100" dirty="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脱水</a:t>
            </a:r>
            <a:r>
              <a:rPr lang="zh-CN" altLang="zh-CN" sz="2800" kern="100" dirty="0">
                <a:latin typeface="Times New Roman"/>
                <a:ea typeface="华文细黑"/>
                <a:cs typeface="Times New Roman"/>
              </a:rPr>
              <a:t>、蛋白质变性、水解、同素异形体互变、电解、熔融盐导电、电解质溶液导电等都归为化学变化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物理变化</a:t>
            </a:r>
            <a:r>
              <a:rPr lang="zh-CN" altLang="zh-CN" sz="2800" kern="100" dirty="0">
                <a:latin typeface="Times New Roman"/>
                <a:ea typeface="华文细黑"/>
                <a:cs typeface="Times New Roman"/>
              </a:rPr>
              <a:t>和化学变化的重点内容如图所示。</a:t>
            </a:r>
            <a:endParaRPr lang="zh-CN" altLang="zh-CN" sz="2800" kern="100" dirty="0">
              <a:effectLst/>
              <a:latin typeface="宋体"/>
              <a:cs typeface="Courier New"/>
            </a:endParaRPr>
          </a:p>
        </p:txBody>
      </p:sp>
    </p:spTree>
    <p:extLst>
      <p:ext uri="{BB962C8B-B14F-4D97-AF65-F5344CB8AC3E}">
        <p14:creationId xmlns:p14="http://schemas.microsoft.com/office/powerpoint/2010/main" val="2498025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X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782" y="61405"/>
            <a:ext cx="7992888" cy="675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497" y="177859"/>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401611" y="2050067"/>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31758404"/>
              </p:ext>
            </p:extLst>
          </p:nvPr>
        </p:nvGraphicFramePr>
        <p:xfrm>
          <a:off x="1062850" y="846568"/>
          <a:ext cx="10879137" cy="5543550"/>
        </p:xfrm>
        <a:graphic>
          <a:graphicData uri="http://schemas.openxmlformats.org/presentationml/2006/ole">
            <mc:AlternateContent xmlns:mc="http://schemas.openxmlformats.org/markup-compatibility/2006">
              <mc:Choice xmlns:v="urn:schemas-microsoft-com:vml" Requires="v">
                <p:oleObj spid="_x0000_s16752" name="文档" r:id="rId3" imgW="11024529" imgH="5599981" progId="Word.Document.12">
                  <p:embed/>
                </p:oleObj>
              </mc:Choice>
              <mc:Fallback>
                <p:oleObj name="文档" r:id="rId3" imgW="11024529" imgH="5599981" progId="Word.Document.12">
                  <p:embed/>
                  <p:pic>
                    <p:nvPicPr>
                      <p:cNvPr id="0" name=""/>
                      <p:cNvPicPr/>
                      <p:nvPr/>
                    </p:nvPicPr>
                    <p:blipFill>
                      <a:blip r:embed="rId4"/>
                      <a:stretch>
                        <a:fillRect/>
                      </a:stretch>
                    </p:blipFill>
                    <p:spPr>
                      <a:xfrm>
                        <a:off x="1062850" y="846568"/>
                        <a:ext cx="10879137" cy="5543550"/>
                      </a:xfrm>
                      <a:prstGeom prst="rect">
                        <a:avLst/>
                      </a:prstGeom>
                    </p:spPr>
                  </p:pic>
                </p:oleObj>
              </mc:Fallback>
            </mc:AlternateContent>
          </a:graphicData>
        </a:graphic>
      </p:graphicFrame>
      <p:sp>
        <p:nvSpPr>
          <p:cNvPr id="8" name="矩形 7"/>
          <p:cNvSpPr/>
          <p:nvPr/>
        </p:nvSpPr>
        <p:spPr>
          <a:xfrm>
            <a:off x="7305204" y="1079238"/>
            <a:ext cx="1620957"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化合反应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7305204" y="154601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分解反应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7316779" y="197805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置换反应</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7323591" y="2467982"/>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复分解反应</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2206774" y="3014154"/>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有无离子</a:t>
            </a:r>
            <a:r>
              <a:rPr lang="zh-CN" altLang="zh-CN" sz="2800" kern="100" dirty="0" smtClean="0">
                <a:solidFill>
                  <a:srgbClr val="0000FF"/>
                </a:solidFill>
                <a:latin typeface="Times New Roman"/>
                <a:ea typeface="华文细黑"/>
                <a:cs typeface="Times New Roman"/>
              </a:rPr>
              <a:t>参与</a:t>
            </a:r>
            <a:r>
              <a:rPr lang="zh-CN" altLang="en-US" sz="2800" kern="100" dirty="0" smtClean="0">
                <a:solidFill>
                  <a:srgbClr val="0000FF"/>
                </a:solidFill>
                <a:latin typeface="Times New Roman"/>
                <a:ea typeface="华文细黑"/>
                <a:cs typeface="Times New Roman"/>
              </a:rPr>
              <a:t>或</a:t>
            </a:r>
            <a:r>
              <a:rPr lang="zh-CN" altLang="en-US" sz="2800" b="1" kern="100" dirty="0" smtClean="0">
                <a:solidFill>
                  <a:srgbClr val="FF0000"/>
                </a:solidFill>
                <a:latin typeface="Times New Roman"/>
                <a:ea typeface="华文细黑"/>
                <a:cs typeface="Times New Roman"/>
              </a:rPr>
              <a:t>生成</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2661846" y="4558772"/>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有无电子转移</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下箭头 1"/>
          <p:cNvSpPr/>
          <p:nvPr/>
        </p:nvSpPr>
        <p:spPr>
          <a:xfrm>
            <a:off x="4437360" y="5157986"/>
            <a:ext cx="288032" cy="50804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0870" y="5704433"/>
            <a:ext cx="326243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包括电子的得失与偏移</a:t>
            </a:r>
            <a:endParaRPr lang="zh-CN" altLang="en-US"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064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34326" y="4501203"/>
            <a:ext cx="6135013" cy="584775"/>
          </a:xfrm>
          <a:prstGeom prst="rect">
            <a:avLst/>
          </a:prstGeom>
        </p:spPr>
        <p:txBody>
          <a:bodyPr wrap="none">
            <a:spAutoFit/>
          </a:bodyPr>
          <a:lstStyle/>
          <a:p>
            <a:pPr algn="just"/>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5</a:t>
            </a:r>
            <a:r>
              <a:rPr lang="zh-CN" altLang="zh-CN" sz="3200" b="1" dirty="0">
                <a:solidFill>
                  <a:schemeClr val="bg1"/>
                </a:solidFill>
                <a:latin typeface="Times New Roman" pitchFamily="18" charset="0"/>
                <a:ea typeface="微软雅黑"/>
                <a:cs typeface="Times New Roman" pitchFamily="18" charset="0"/>
              </a:rPr>
              <a:t>讲　物质的组成、性质和</a:t>
            </a:r>
            <a:r>
              <a:rPr lang="zh-CN" altLang="zh-CN" sz="3200" b="1" dirty="0" smtClean="0">
                <a:solidFill>
                  <a:schemeClr val="bg1"/>
                </a:solidFill>
                <a:latin typeface="Times New Roman" pitchFamily="18" charset="0"/>
                <a:ea typeface="微软雅黑"/>
                <a:cs typeface="Times New Roman" pitchFamily="18" charset="0"/>
              </a:rPr>
              <a:t>分类</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76283539"/>
              </p:ext>
            </p:extLst>
          </p:nvPr>
        </p:nvGraphicFramePr>
        <p:xfrm>
          <a:off x="1689198" y="792311"/>
          <a:ext cx="8726488" cy="3357563"/>
        </p:xfrm>
        <a:graphic>
          <a:graphicData uri="http://schemas.openxmlformats.org/presentationml/2006/ole">
            <mc:AlternateContent xmlns:mc="http://schemas.openxmlformats.org/markup-compatibility/2006">
              <mc:Choice xmlns:v="urn:schemas-microsoft-com:vml" Requires="v">
                <p:oleObj spid="_x0000_s17774" name="文档" r:id="rId3" imgW="8844185" imgH="3396651" progId="Word.Document.12">
                  <p:embed/>
                </p:oleObj>
              </mc:Choice>
              <mc:Fallback>
                <p:oleObj name="文档" r:id="rId3" imgW="8844185" imgH="3396651" progId="Word.Document.12">
                  <p:embed/>
                  <p:pic>
                    <p:nvPicPr>
                      <p:cNvPr id="0" name=""/>
                      <p:cNvPicPr/>
                      <p:nvPr/>
                    </p:nvPicPr>
                    <p:blipFill>
                      <a:blip r:embed="rId4"/>
                      <a:stretch>
                        <a:fillRect/>
                      </a:stretch>
                    </p:blipFill>
                    <p:spPr>
                      <a:xfrm>
                        <a:off x="1689198" y="792311"/>
                        <a:ext cx="8726488" cy="3357563"/>
                      </a:xfrm>
                      <a:prstGeom prst="rect">
                        <a:avLst/>
                      </a:prstGeom>
                    </p:spPr>
                  </p:pic>
                </p:oleObj>
              </mc:Fallback>
            </mc:AlternateContent>
          </a:graphicData>
        </a:graphic>
      </p:graphicFrame>
      <p:sp>
        <p:nvSpPr>
          <p:cNvPr id="6" name="矩形 5"/>
          <p:cNvSpPr/>
          <p:nvPr/>
        </p:nvSpPr>
        <p:spPr>
          <a:xfrm>
            <a:off x="1055195" y="621896"/>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sp>
        <p:nvSpPr>
          <p:cNvPr id="2" name="矩形 1"/>
          <p:cNvSpPr/>
          <p:nvPr/>
        </p:nvSpPr>
        <p:spPr>
          <a:xfrm>
            <a:off x="6507555" y="8610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可逆反应</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460753" y="1376271"/>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不可逆反应</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5487366" y="188474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吸热反应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5473735" y="236564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放热反应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803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054" y="226717"/>
            <a:ext cx="11163760"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物质变化中的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十四化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归类</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8914798"/>
              </p:ext>
            </p:extLst>
          </p:nvPr>
        </p:nvGraphicFramePr>
        <p:xfrm>
          <a:off x="596898" y="1109474"/>
          <a:ext cx="10729192" cy="4398772"/>
        </p:xfrm>
        <a:graphic>
          <a:graphicData uri="http://schemas.openxmlformats.org/drawingml/2006/table">
            <a:tbl>
              <a:tblPr/>
              <a:tblGrid>
                <a:gridCol w="1498289"/>
                <a:gridCol w="2843319"/>
                <a:gridCol w="6387584"/>
              </a:tblGrid>
              <a:tr h="10706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 </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物理变化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化学变化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三馏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蒸馏、分馏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干馏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四色</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焰色反应</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显色反应、颜色反应、指示剂变色反应</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五解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潮解</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分解、电解、水解、裂解</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203">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十四化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熔化、汽化、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液化、升华</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氧化、</a:t>
                      </a:r>
                      <a:r>
                        <a:rPr lang="zh-CN" sz="2800" b="1" kern="100" baseline="0" dirty="0">
                          <a:solidFill>
                            <a:srgbClr val="FF0000"/>
                          </a:solidFill>
                          <a:effectLst/>
                          <a:latin typeface="Times New Roman"/>
                          <a:ea typeface="华文细黑"/>
                          <a:cs typeface="Times New Roman"/>
                        </a:rPr>
                        <a:t>风化</a:t>
                      </a:r>
                      <a:r>
                        <a:rPr lang="zh-CN" sz="2800" kern="100" baseline="0" dirty="0">
                          <a:effectLst/>
                          <a:latin typeface="Times New Roman"/>
                          <a:ea typeface="华文细黑"/>
                          <a:cs typeface="Times New Roman"/>
                        </a:rPr>
                        <a:t>、钝化、催化、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皂化、歧化、硝化、酯化、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裂化、油脂的硬化</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4920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X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8862" y="1679110"/>
            <a:ext cx="7071367" cy="498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83424" y="94276"/>
            <a:ext cx="11388152" cy="19794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根据物质类别，树立物质转化思想</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形成知识一条线：氢化物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构建网络一大片</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cxnSp>
        <p:nvCxnSpPr>
          <p:cNvPr id="3" name="直接箭头连接符 2"/>
          <p:cNvCxnSpPr/>
          <p:nvPr/>
        </p:nvCxnSpPr>
        <p:spPr>
          <a:xfrm flipV="1">
            <a:off x="5735166" y="2925738"/>
            <a:ext cx="576064" cy="2880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flipV="1">
            <a:off x="6743278" y="2925738"/>
            <a:ext cx="504056" cy="2880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2558" y="5608325"/>
            <a:ext cx="3528392" cy="1061829"/>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p>
          <a:p>
            <a:pPr algn="ctr">
              <a:lnSpc>
                <a:spcPct val="125000"/>
              </a:lnSpc>
            </a:pPr>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石灰</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法脱硫</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0" name="矩形 9"/>
          <p:cNvSpPr/>
          <p:nvPr/>
        </p:nvSpPr>
        <p:spPr>
          <a:xfrm>
            <a:off x="478582" y="5032261"/>
            <a:ext cx="3528392" cy="523220"/>
          </a:xfrm>
          <a:prstGeom prst="rect">
            <a:avLst/>
          </a:prstGeom>
        </p:spPr>
        <p:txBody>
          <a:bodyPr wrap="squar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89434"/>
            <a:ext cx="11275398"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从物质的分类上，纵向、横向构建知识分类意识。横向以化合价为基础，结合氧化还原反应规律，学会分析物质的化学转化关系；纵向则对比同类物质的性质差异，把握物质性质差异性。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元素的不同价态的代表物间的转化关系。如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15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10" y="3010443"/>
            <a:ext cx="6998576" cy="160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8582" y="4616226"/>
            <a:ext cx="4274247"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S</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O</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=2S</a:t>
            </a:r>
            <a:r>
              <a:rPr lang="en-US" altLang="zh-CN" sz="2800" b="1" kern="100" dirty="0" smtClean="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en-US" sz="2800" b="1" dirty="0">
              <a:solidFill>
                <a:srgbClr val="0000FF"/>
              </a:solidFill>
            </a:endParaRPr>
          </a:p>
        </p:txBody>
      </p:sp>
      <p:sp>
        <p:nvSpPr>
          <p:cNvPr id="5" name="矩形 4"/>
          <p:cNvSpPr/>
          <p:nvPr/>
        </p:nvSpPr>
        <p:spPr>
          <a:xfrm>
            <a:off x="378108" y="5518026"/>
            <a:ext cx="447462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=3S</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en-US" b="1" dirty="0">
              <a:solidFill>
                <a:srgbClr val="0000FF"/>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2645070"/>
              </p:ext>
            </p:extLst>
          </p:nvPr>
        </p:nvGraphicFramePr>
        <p:xfrm>
          <a:off x="4943078" y="5757912"/>
          <a:ext cx="7118350" cy="984250"/>
        </p:xfrm>
        <a:graphic>
          <a:graphicData uri="http://schemas.openxmlformats.org/presentationml/2006/ole">
            <mc:AlternateContent xmlns:mc="http://schemas.openxmlformats.org/markup-compatibility/2006">
              <mc:Choice xmlns:v="urn:schemas-microsoft-com:vml" Requires="v">
                <p:oleObj spid="_x0000_s45065" name="文档" r:id="rId4" imgW="7217179" imgH="996814" progId="Word.Document.12">
                  <p:embed/>
                </p:oleObj>
              </mc:Choice>
              <mc:Fallback>
                <p:oleObj name="文档" r:id="rId4" imgW="7217179" imgH="996814" progId="Word.Document.12">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078" y="5757912"/>
                        <a:ext cx="71183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p:nvPr/>
        </p:nvGrpSpPr>
        <p:grpSpPr>
          <a:xfrm>
            <a:off x="5519738" y="4525963"/>
            <a:ext cx="4694237" cy="1371600"/>
            <a:chOff x="5040214" y="4438847"/>
            <a:chExt cx="4694237" cy="1371600"/>
          </a:xfrm>
        </p:grpSpPr>
        <p:pic>
          <p:nvPicPr>
            <p:cNvPr id="8" name="图片 1"/>
            <p:cNvPicPr>
              <a:picLocks noChangeAspect="1" noChangeArrowheads="1"/>
            </p:cNvPicPr>
            <p:nvPr/>
          </p:nvPicPr>
          <p:blipFill rotWithShape="1">
            <a:blip r:embed="rId3">
              <a:extLst>
                <a:ext uri="{28A0092B-C50C-407E-A947-70E740481C1C}">
                  <a14:useLocalDpi xmlns:a14="http://schemas.microsoft.com/office/drawing/2010/main" val="0"/>
                </a:ext>
              </a:extLst>
            </a:blip>
            <a:srcRect l="47501" t="60214" r="40560" b="24293"/>
            <a:stretch/>
          </p:blipFill>
          <p:spPr bwMode="auto">
            <a:xfrm flipV="1">
              <a:off x="7056556" y="4975141"/>
              <a:ext cx="999753" cy="29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extLst>
                <p:ext uri="{D42A27DB-BD31-4B8C-83A1-F6EECF244321}">
                  <p14:modId xmlns:p14="http://schemas.microsoft.com/office/powerpoint/2010/main" val="4260821825"/>
                </p:ext>
              </p:extLst>
            </p:nvPr>
          </p:nvGraphicFramePr>
          <p:xfrm>
            <a:off x="5040214" y="4438847"/>
            <a:ext cx="4694237" cy="1371600"/>
          </p:xfrm>
          <a:graphic>
            <a:graphicData uri="http://schemas.openxmlformats.org/presentationml/2006/ole">
              <mc:AlternateContent xmlns:mc="http://schemas.openxmlformats.org/markup-compatibility/2006">
                <mc:Choice xmlns:v="urn:schemas-microsoft-com:vml" Requires="v">
                  <p:oleObj spid="_x0000_s45066" name="文档" r:id="rId6" imgW="3741039" imgH="1092279" progId="Word.Document.12">
                    <p:embed/>
                  </p:oleObj>
                </mc:Choice>
                <mc:Fallback>
                  <p:oleObj name="文档" r:id="rId6" imgW="3741039" imgH="1092279" progId="Word.Document.12">
                    <p:embed/>
                    <p:pic>
                      <p:nvPicPr>
                        <p:cNvPr id="0" name=""/>
                        <p:cNvPicPr/>
                        <p:nvPr/>
                      </p:nvPicPr>
                      <p:blipFill>
                        <a:blip r:embed="rId7"/>
                        <a:stretch>
                          <a:fillRect/>
                        </a:stretch>
                      </p:blipFill>
                      <p:spPr>
                        <a:xfrm>
                          <a:off x="5040214" y="4438847"/>
                          <a:ext cx="4694237" cy="1371600"/>
                        </a:xfrm>
                        <a:prstGeom prst="rect">
                          <a:avLst/>
                        </a:prstGeom>
                      </p:spPr>
                    </p:pic>
                  </p:oleObj>
                </mc:Fallback>
              </mc:AlternateContent>
            </a:graphicData>
          </a:graphic>
        </p:graphicFrame>
      </p:grpSp>
      <p:sp>
        <p:nvSpPr>
          <p:cNvPr id="11" name="矩形 10"/>
          <p:cNvSpPr/>
          <p:nvPr/>
        </p:nvSpPr>
        <p:spPr>
          <a:xfrm>
            <a:off x="9654047" y="4877836"/>
            <a:ext cx="186140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可逆反应</a:t>
            </a:r>
            <a:r>
              <a:rPr lang="en-US" altLang="zh-CN" sz="2800" b="1" kern="100" dirty="0" smtClean="0">
                <a:solidFill>
                  <a:srgbClr val="FF0000"/>
                </a:solidFill>
                <a:latin typeface="Times New Roman"/>
                <a:ea typeface="华文细黑"/>
                <a:cs typeface="Courier New"/>
              </a:rPr>
              <a:t>)</a:t>
            </a:r>
            <a:endParaRPr lang="zh-CN" altLang="en-US" sz="2800" b="1" dirty="0">
              <a:solidFill>
                <a:srgbClr val="FF0000"/>
              </a:solidFill>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310300"/>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单质、氧化物、酸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和盐的转化关系。如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X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197" y="1199526"/>
            <a:ext cx="5710663" cy="362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018720" y="1337206"/>
            <a:ext cx="4901022"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2HCl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Fe</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=FeCl</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宋体"/>
                <a:ea typeface="华文细黑"/>
                <a:cs typeface="Times New Roman"/>
              </a:rPr>
              <a:t>↑</a:t>
            </a:r>
            <a:endParaRPr lang="zh-CN" altLang="en-US" sz="2800" b="1" dirty="0">
              <a:solidFill>
                <a:srgbClr val="0000FF"/>
              </a:solidFill>
            </a:endParaRPr>
          </a:p>
        </p:txBody>
      </p:sp>
      <p:sp>
        <p:nvSpPr>
          <p:cNvPr id="6" name="矩形 5"/>
          <p:cNvSpPr/>
          <p:nvPr/>
        </p:nvSpPr>
        <p:spPr>
          <a:xfrm>
            <a:off x="5443949" y="3501802"/>
            <a:ext cx="5765040"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6HCl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Al</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en-US" altLang="zh-CN" sz="3200" b="1" kern="100" baseline="-25000" dirty="0">
                <a:solidFill>
                  <a:srgbClr val="0000FF"/>
                </a:solidFill>
                <a:latin typeface="Times New Roman"/>
                <a:ea typeface="华文细黑"/>
                <a:cs typeface="Courier New"/>
              </a:rPr>
              <a:t>3</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=2AlCl</a:t>
            </a:r>
            <a:r>
              <a:rPr lang="en-US" altLang="zh-CN" sz="3200" b="1" kern="100" baseline="-25000" dirty="0">
                <a:solidFill>
                  <a:srgbClr val="0000FF"/>
                </a:solidFill>
                <a:latin typeface="Times New Roman"/>
                <a:ea typeface="华文细黑"/>
                <a:cs typeface="Courier New"/>
              </a:rPr>
              <a:t>3</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3H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7" name="矩形 6"/>
          <p:cNvSpPr/>
          <p:nvPr/>
        </p:nvSpPr>
        <p:spPr>
          <a:xfrm>
            <a:off x="622598" y="5804312"/>
            <a:ext cx="7271862"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2HCl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CaCO</a:t>
            </a:r>
            <a:r>
              <a:rPr lang="en-US" altLang="zh-CN" sz="3200" b="1" kern="100" baseline="-25000" dirty="0">
                <a:solidFill>
                  <a:srgbClr val="0000FF"/>
                </a:solidFill>
                <a:latin typeface="Times New Roman"/>
                <a:ea typeface="华文细黑"/>
                <a:cs typeface="Courier New"/>
              </a:rPr>
              <a:t>3</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=CaCl</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CO</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宋体"/>
                <a:ea typeface="华文细黑"/>
                <a:cs typeface="Times New Roman"/>
              </a:rPr>
              <a:t>↑</a:t>
            </a:r>
            <a:endParaRPr lang="zh-CN" altLang="en-US" sz="2800" b="1" dirty="0">
              <a:solidFill>
                <a:srgbClr val="0000FF"/>
              </a:solidFill>
            </a:endParaRPr>
          </a:p>
        </p:txBody>
      </p:sp>
      <p:sp>
        <p:nvSpPr>
          <p:cNvPr id="8" name="矩形 7"/>
          <p:cNvSpPr/>
          <p:nvPr/>
        </p:nvSpPr>
        <p:spPr>
          <a:xfrm>
            <a:off x="5821297" y="4797946"/>
            <a:ext cx="5242461"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NaOH</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=NaCl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endParaRPr lang="zh-CN" altLang="en-US" sz="2800" b="1" dirty="0">
              <a:solidFill>
                <a:srgbClr val="0000FF"/>
              </a:solidFill>
            </a:endParaRPr>
          </a:p>
        </p:txBody>
      </p:sp>
    </p:spTree>
    <p:extLst>
      <p:ext uri="{BB962C8B-B14F-4D97-AF65-F5344CB8AC3E}">
        <p14:creationId xmlns:p14="http://schemas.microsoft.com/office/powerpoint/2010/main" val="34772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574" y="981522"/>
            <a:ext cx="11388152"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臭氧变成氧气是物理变化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将蓝色的硫酸铜晶体放入浓硫酸中发生物理变化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煤的气化、煤的液化、煤的干馏都是物理变化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晶体，固体从试管底部跑到上部属于物理变化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向蛋白质溶液中滴加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溶液产生沉淀属于化学变化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文本框 3"/>
          <p:cNvSpPr txBox="1"/>
          <p:nvPr/>
        </p:nvSpPr>
        <p:spPr bwMode="auto">
          <a:xfrm>
            <a:off x="478582" y="377568"/>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13" name="矩形 12"/>
          <p:cNvSpPr/>
          <p:nvPr/>
        </p:nvSpPr>
        <p:spPr>
          <a:xfrm>
            <a:off x="4967931" y="177361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4" name="矩形 13"/>
          <p:cNvSpPr/>
          <p:nvPr/>
        </p:nvSpPr>
        <p:spPr>
          <a:xfrm>
            <a:off x="8577506" y="2476385"/>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5" name="矩形 14"/>
          <p:cNvSpPr/>
          <p:nvPr/>
        </p:nvSpPr>
        <p:spPr>
          <a:xfrm>
            <a:off x="8127266" y="3194663"/>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6" name="矩形 15"/>
          <p:cNvSpPr/>
          <p:nvPr/>
        </p:nvSpPr>
        <p:spPr>
          <a:xfrm>
            <a:off x="8399135" y="3875585"/>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7" name="矩形 16"/>
          <p:cNvSpPr/>
          <p:nvPr/>
        </p:nvSpPr>
        <p:spPr>
          <a:xfrm>
            <a:off x="9862075" y="4563803"/>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8" name="矩形 17"/>
          <p:cNvSpPr/>
          <p:nvPr/>
        </p:nvSpPr>
        <p:spPr>
          <a:xfrm>
            <a:off x="9469710" y="5246600"/>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981509" y="1837988"/>
            <a:ext cx="349807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Academy Engraved LET"/>
                <a:ea typeface="华文细黑"/>
                <a:cs typeface="Courier New"/>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en-US" sz="2800" b="1" kern="100" dirty="0" smtClean="0">
                <a:solidFill>
                  <a:srgbClr val="FF0000"/>
                </a:solidFill>
                <a:latin typeface="Times New Roman"/>
                <a:ea typeface="华文细黑"/>
                <a:cs typeface="Courier New"/>
              </a:rPr>
              <a:t>：化学变化；</a:t>
            </a:r>
            <a:endParaRPr lang="zh-CN" altLang="en-US" sz="2800" b="1" dirty="0">
              <a:solidFill>
                <a:srgbClr val="FF0000"/>
              </a:solidFill>
            </a:endParaRPr>
          </a:p>
        </p:txBody>
      </p:sp>
      <p:sp>
        <p:nvSpPr>
          <p:cNvPr id="12" name="矩形 11"/>
          <p:cNvSpPr/>
          <p:nvPr/>
        </p:nvSpPr>
        <p:spPr>
          <a:xfrm>
            <a:off x="9767614" y="1485578"/>
            <a:ext cx="2281394" cy="1815882"/>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CuSO</a:t>
            </a:r>
            <a:r>
              <a:rPr lang="en-US" altLang="zh-CN" sz="2800" b="1" kern="100" baseline="-25000" dirty="0" smtClean="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·5H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 </a:t>
            </a:r>
          </a:p>
          <a:p>
            <a:r>
              <a:rPr lang="en-US" altLang="zh-CN" sz="2800" b="1" kern="100" dirty="0" smtClean="0">
                <a:solidFill>
                  <a:srgbClr val="FF0000"/>
                </a:solidFill>
                <a:latin typeface="Times New Roman"/>
                <a:ea typeface="华文细黑"/>
                <a:cs typeface="Courier New"/>
              </a:rPr>
              <a:t>         ↓</a:t>
            </a:r>
          </a:p>
          <a:p>
            <a:r>
              <a:rPr lang="en-US" altLang="zh-CN" sz="2800" b="1" kern="100" dirty="0" smtClean="0">
                <a:solidFill>
                  <a:srgbClr val="FF0000"/>
                </a:solidFill>
                <a:latin typeface="Times New Roman"/>
                <a:ea typeface="华文细黑"/>
                <a:cs typeface="Courier New"/>
              </a:rPr>
              <a:t>     CuSO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r>
              <a:rPr lang="zh-CN" altLang="en-US" sz="2800" b="1" kern="100" dirty="0" smtClean="0">
                <a:solidFill>
                  <a:srgbClr val="FF0000"/>
                </a:solidFill>
                <a:latin typeface="Times New Roman"/>
                <a:ea typeface="华文细黑"/>
                <a:cs typeface="Courier New"/>
              </a:rPr>
              <a:t>  化学变化</a:t>
            </a:r>
            <a:endParaRPr lang="zh-CN" altLang="en-US" sz="2800" b="1" dirty="0">
              <a:solidFill>
                <a:srgbClr val="FF0000"/>
              </a:solidFill>
            </a:endParaRPr>
          </a:p>
        </p:txBody>
      </p:sp>
      <p:sp>
        <p:nvSpPr>
          <p:cNvPr id="19" name="矩形 18"/>
          <p:cNvSpPr/>
          <p:nvPr/>
        </p:nvSpPr>
        <p:spPr>
          <a:xfrm>
            <a:off x="10522921" y="4307881"/>
            <a:ext cx="1620957" cy="1169551"/>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cs typeface="Courier New"/>
              </a:rPr>
              <a:t>化学变化</a:t>
            </a:r>
            <a:endParaRPr lang="en-US" altLang="zh-CN" sz="2800" b="1" kern="100" dirty="0" smtClean="0">
              <a:solidFill>
                <a:srgbClr val="FF0000"/>
              </a:solidFill>
              <a:latin typeface="Times New Roman"/>
              <a:ea typeface="华文细黑"/>
              <a:cs typeface="Courier New"/>
            </a:endParaRPr>
          </a:p>
          <a:p>
            <a:pPr>
              <a:lnSpc>
                <a:spcPct val="125000"/>
              </a:lnSpc>
            </a:pPr>
            <a:r>
              <a:rPr lang="zh-CN" altLang="en-US" sz="2800" b="1" kern="100" dirty="0" smtClean="0">
                <a:solidFill>
                  <a:srgbClr val="FF0000"/>
                </a:solidFill>
                <a:latin typeface="Times New Roman"/>
                <a:ea typeface="华文细黑"/>
                <a:cs typeface="Courier New"/>
              </a:rPr>
              <a:t>  假升华</a:t>
            </a:r>
            <a:endParaRPr lang="zh-CN" altLang="en-US" sz="2800" b="1" dirty="0">
              <a:solidFill>
                <a:srgbClr val="FF0000"/>
              </a:solidFill>
            </a:endParaRPr>
          </a:p>
        </p:txBody>
      </p:sp>
      <p:sp>
        <p:nvSpPr>
          <p:cNvPr id="20" name="矩形 19"/>
          <p:cNvSpPr/>
          <p:nvPr/>
        </p:nvSpPr>
        <p:spPr>
          <a:xfrm>
            <a:off x="5015086" y="5895196"/>
            <a:ext cx="3775393"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cs typeface="Courier New"/>
              </a:rPr>
              <a:t>蛋白</a:t>
            </a:r>
            <a:r>
              <a:rPr lang="zh-CN" altLang="en-US" sz="2800" b="1" kern="100" dirty="0" smtClean="0">
                <a:solidFill>
                  <a:srgbClr val="FF0000"/>
                </a:solidFill>
                <a:latin typeface="Times New Roman"/>
                <a:ea typeface="华文细黑"/>
                <a:cs typeface="Courier New"/>
              </a:rPr>
              <a:t>质变性，化学变化</a:t>
            </a:r>
            <a:endParaRPr lang="zh-CN" altLang="en-US" sz="2800" b="1" dirty="0">
              <a:solidFill>
                <a:srgbClr val="FF0000"/>
              </a:solidFill>
            </a:endParaRPr>
          </a:p>
        </p:txBody>
      </p:sp>
    </p:spTree>
    <p:extLst>
      <p:ext uri="{BB962C8B-B14F-4D97-AF65-F5344CB8AC3E}">
        <p14:creationId xmlns:p14="http://schemas.microsoft.com/office/powerpoint/2010/main" val="41019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1" grpId="0"/>
      <p:bldP spid="12"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582" y="740762"/>
            <a:ext cx="11163760" cy="4431958"/>
          </a:xfrm>
          <a:prstGeom prst="rect">
            <a:avLst/>
          </a:prstGeom>
        </p:spPr>
        <p:txBody>
          <a:bodyPr wrap="square" lIns="121898" tIns="60948" rIns="121898" bIns="60948">
            <a:spAutoFit/>
          </a:bodyPr>
          <a:lstStyle/>
          <a:p>
            <a:pPr lvl="0" algn="just">
              <a:lnSpc>
                <a:spcPct val="20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向蛋白质溶液中滴加</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溶液产生沉淀属于化学变化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紫色石蕊溶液中加入活性炭褪色是化学变化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化学变化中一定存在化学键的断裂和形成，有化学键断裂</a:t>
            </a:r>
            <a:r>
              <a:rPr lang="zh-CN" altLang="zh-CN" sz="2800" b="1" kern="100" dirty="0">
                <a:solidFill>
                  <a:srgbClr val="FF0000"/>
                </a:solidFill>
                <a:latin typeface="Times New Roman"/>
                <a:ea typeface="华文细黑"/>
                <a:cs typeface="Times New Roman"/>
              </a:rPr>
              <a:t>或</a:t>
            </a:r>
            <a:r>
              <a:rPr lang="zh-CN" altLang="zh-CN" sz="2800" kern="100" dirty="0">
                <a:solidFill>
                  <a:prstClr val="black"/>
                </a:solidFill>
                <a:latin typeface="Times New Roman"/>
                <a:ea typeface="华文细黑"/>
                <a:cs typeface="Times New Roman"/>
              </a:rPr>
              <a:t>形成的变化也一定是化学变化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核裂变、核聚变均有新物质生成，均属于化学变化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4" name="矩形 3"/>
          <p:cNvSpPr/>
          <p:nvPr/>
        </p:nvSpPr>
        <p:spPr>
          <a:xfrm>
            <a:off x="9767614" y="909514"/>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5" name="矩形 4"/>
          <p:cNvSpPr/>
          <p:nvPr/>
        </p:nvSpPr>
        <p:spPr>
          <a:xfrm>
            <a:off x="7921114" y="185781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4295005" y="350180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7" name="矩形 6"/>
          <p:cNvSpPr/>
          <p:nvPr/>
        </p:nvSpPr>
        <p:spPr>
          <a:xfrm>
            <a:off x="9168400" y="4188360"/>
            <a:ext cx="697627" cy="897618"/>
          </a:xfrm>
          <a:prstGeom prst="rect">
            <a:avLst/>
          </a:prstGeom>
        </p:spPr>
        <p:txBody>
          <a:bodyPr wrap="none">
            <a:spAutoFit/>
          </a:bodyPr>
          <a:lstStyle/>
          <a:p>
            <a:pPr>
              <a:lnSpc>
                <a:spcPct val="150000"/>
              </a:lnSpc>
              <a:spcAft>
                <a:spcPts val="0"/>
              </a:spcAft>
              <a:tabLst>
                <a:tab pos="1890395" algn="l"/>
              </a:tabLst>
            </a:pPr>
            <a:r>
              <a:rPr lang="en-US" altLang="zh-CN" sz="4000" b="1" kern="100" dirty="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2350358" y="458302"/>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盐析仅改变溶解度，属于物理变化；</a:t>
            </a:r>
            <a:endParaRPr lang="zh-CN" altLang="en-US" sz="2800" b="1" dirty="0">
              <a:solidFill>
                <a:srgbClr val="FF0000"/>
              </a:solidFill>
            </a:endParaRPr>
          </a:p>
        </p:txBody>
      </p:sp>
      <p:sp>
        <p:nvSpPr>
          <p:cNvPr id="11" name="矩形 10"/>
          <p:cNvSpPr/>
          <p:nvPr/>
        </p:nvSpPr>
        <p:spPr>
          <a:xfrm>
            <a:off x="4150990" y="2330510"/>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物理吸附色素；</a:t>
            </a:r>
            <a:endParaRPr lang="zh-CN" altLang="en-US" sz="2800" b="1" dirty="0">
              <a:solidFill>
                <a:srgbClr val="FF0000"/>
              </a:solidFill>
            </a:endParaRPr>
          </a:p>
        </p:txBody>
      </p:sp>
      <p:sp>
        <p:nvSpPr>
          <p:cNvPr id="12" name="矩形 11"/>
          <p:cNvSpPr/>
          <p:nvPr/>
        </p:nvSpPr>
        <p:spPr>
          <a:xfrm>
            <a:off x="5422929" y="3260499"/>
            <a:ext cx="66479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cs typeface="Courier New"/>
              </a:rPr>
              <a:t>  同时都有；</a:t>
            </a:r>
            <a:endParaRPr lang="en-US" altLang="zh-CN" sz="2800" b="1" kern="100" dirty="0" smtClean="0">
              <a:solidFill>
                <a:srgbClr val="FF0000"/>
              </a:solidFill>
              <a:latin typeface="Times New Roman"/>
              <a:ea typeface="华文细黑"/>
              <a:cs typeface="Courier New"/>
            </a:endParaRPr>
          </a:p>
          <a:p>
            <a:pPr algn="ctr"/>
            <a:r>
              <a:rPr lang="zh-CN" altLang="en-US" sz="2800" b="1" kern="100" dirty="0" smtClean="0">
                <a:solidFill>
                  <a:srgbClr val="FF0000"/>
                </a:solidFill>
                <a:latin typeface="Times New Roman"/>
                <a:ea typeface="华文细黑"/>
                <a:cs typeface="Courier New"/>
              </a:rPr>
              <a:t>比如</a:t>
            </a:r>
            <a:r>
              <a:rPr lang="en-US" altLang="zh-CN" sz="2800" b="1" kern="100" dirty="0" err="1" smtClean="0">
                <a:solidFill>
                  <a:srgbClr val="FF0000"/>
                </a:solidFill>
                <a:latin typeface="Times New Roman"/>
                <a:ea typeface="华文细黑"/>
                <a:cs typeface="Courier New"/>
              </a:rPr>
              <a:t>NaCl</a:t>
            </a:r>
            <a:r>
              <a:rPr lang="zh-CN" altLang="en-US" sz="2800" b="1" kern="100" dirty="0">
                <a:solidFill>
                  <a:srgbClr val="FF0000"/>
                </a:solidFill>
                <a:latin typeface="Times New Roman"/>
                <a:ea typeface="华文细黑"/>
                <a:cs typeface="Courier New"/>
              </a:rPr>
              <a:t>溶于</a:t>
            </a:r>
            <a:r>
              <a:rPr lang="zh-CN" altLang="en-US" sz="2800" b="1" kern="100" dirty="0" smtClean="0">
                <a:solidFill>
                  <a:srgbClr val="FF0000"/>
                </a:solidFill>
                <a:latin typeface="Times New Roman"/>
                <a:ea typeface="华文细黑"/>
                <a:cs typeface="Courier New"/>
              </a:rPr>
              <a:t>水，</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溶于水，仅是电离</a:t>
            </a:r>
            <a:endParaRPr lang="zh-CN" altLang="en-US" sz="2800" b="1" dirty="0">
              <a:solidFill>
                <a:srgbClr val="FF0000"/>
              </a:solidFill>
            </a:endParaRPr>
          </a:p>
        </p:txBody>
      </p:sp>
      <p:sp>
        <p:nvSpPr>
          <p:cNvPr id="13" name="矩形 12"/>
          <p:cNvSpPr/>
          <p:nvPr/>
        </p:nvSpPr>
        <p:spPr>
          <a:xfrm>
            <a:off x="2782838" y="5013970"/>
            <a:ext cx="5660524" cy="523220"/>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cs typeface="Courier New"/>
              </a:rPr>
              <a:t> 核裂变过程中，元素及原子不守恒</a:t>
            </a:r>
            <a:endParaRPr lang="zh-CN" altLang="en-US" sz="2800" b="1" dirty="0">
              <a:solidFill>
                <a:srgbClr val="FF0000"/>
              </a:solidFill>
            </a:endParaRPr>
          </a:p>
        </p:txBody>
      </p:sp>
    </p:spTree>
    <p:extLst>
      <p:ext uri="{BB962C8B-B14F-4D97-AF65-F5344CB8AC3E}">
        <p14:creationId xmlns:p14="http://schemas.microsoft.com/office/powerpoint/2010/main" val="5277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015" y="306880"/>
            <a:ext cx="11053228"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化学变化不能实现的是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一种原子变成另一种原子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一种离子变成另一种离子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一种分子变成另一种分子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一种单质变成另一种单质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一个质子变成一个中子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混合物变成纯净物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有毒有污染的物质变成无毒无污染的物质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金属变成</a:t>
            </a:r>
            <a:r>
              <a:rPr lang="zh-CN" altLang="zh-CN" sz="2800" kern="100" dirty="0" smtClean="0">
                <a:latin typeface="Times New Roman"/>
                <a:ea typeface="华文细黑"/>
                <a:cs typeface="Times New Roman"/>
              </a:rPr>
              <a:t>非金属</a:t>
            </a:r>
            <a:endParaRPr lang="en-US" altLang="zh-CN" sz="2800" kern="100" dirty="0">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物质发生化学变化时，在反应前后肯定不变的是</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电子总数　</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原子总数　</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质子总数　</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物质的总质量　</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物质所含的总能量　</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物质的</a:t>
            </a:r>
            <a:r>
              <a:rPr lang="zh-CN" altLang="zh-CN" sz="2800" kern="100" dirty="0" smtClean="0">
                <a:solidFill>
                  <a:prstClr val="black"/>
                </a:solidFill>
                <a:latin typeface="Times New Roman"/>
                <a:ea typeface="华文细黑"/>
                <a:cs typeface="Times New Roman"/>
              </a:rPr>
              <a:t>种类</a:t>
            </a:r>
            <a:endParaRPr lang="zh-CN" altLang="zh-CN" sz="1050" kern="100" dirty="0">
              <a:solidFill>
                <a:prstClr val="black"/>
              </a:solidFill>
              <a:latin typeface="宋体"/>
              <a:cs typeface="Courier New"/>
            </a:endParaRPr>
          </a:p>
        </p:txBody>
      </p:sp>
      <p:sp>
        <p:nvSpPr>
          <p:cNvPr id="4" name="矩形 3"/>
          <p:cNvSpPr/>
          <p:nvPr/>
        </p:nvSpPr>
        <p:spPr>
          <a:xfrm>
            <a:off x="4564195" y="253437"/>
            <a:ext cx="1261884" cy="656077"/>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宋体"/>
                <a:ea typeface="华文细黑"/>
                <a:cs typeface="Times New Roman"/>
              </a:rPr>
              <a:t>①⑤⑧</a:t>
            </a:r>
            <a:endParaRPr lang="en-US" altLang="zh-CN" sz="2800" b="1"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8353297" y="4069861"/>
            <a:ext cx="1620957" cy="65607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rgbClr val="FF0000"/>
                </a:solidFill>
                <a:latin typeface="宋体"/>
                <a:ea typeface="华文细黑"/>
                <a:cs typeface="Times New Roman"/>
              </a:rPr>
              <a:t>①②③④</a:t>
            </a:r>
            <a:endParaRPr lang="zh-CN" altLang="zh-CN" sz="2800" b="1" kern="100" dirty="0">
              <a:solidFill>
                <a:srgbClr val="FF0000"/>
              </a:solidFill>
              <a:latin typeface="宋体"/>
              <a:ea typeface="华文细黑"/>
              <a:cs typeface="Times New Roman"/>
            </a:endParaRPr>
          </a:p>
        </p:txBody>
      </p:sp>
      <p:sp>
        <p:nvSpPr>
          <p:cNvPr id="6" name="矩形 5"/>
          <p:cNvSpPr/>
          <p:nvPr/>
        </p:nvSpPr>
        <p:spPr>
          <a:xfrm>
            <a:off x="622598" y="3573810"/>
            <a:ext cx="11059438" cy="523220"/>
          </a:xfrm>
          <a:prstGeom prst="rect">
            <a:avLst/>
          </a:prstGeom>
        </p:spPr>
        <p:txBody>
          <a:bodyPr wrap="non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Courier New"/>
              </a:rPr>
              <a:t>化学变化满足元素、原子以及电子守恒，核裂变不属于物理变化；</a:t>
            </a:r>
            <a:endParaRPr lang="zh-CN" altLang="en-US" sz="28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32226868"/>
              </p:ext>
            </p:extLst>
          </p:nvPr>
        </p:nvGraphicFramePr>
        <p:xfrm>
          <a:off x="118542" y="1699741"/>
          <a:ext cx="11953328" cy="1802061"/>
        </p:xfrm>
        <a:graphic>
          <a:graphicData uri="http://schemas.openxmlformats.org/presentationml/2006/ole">
            <mc:AlternateContent xmlns:mc="http://schemas.openxmlformats.org/markup-compatibility/2006">
              <mc:Choice xmlns:v="urn:schemas-microsoft-com:vml" Requires="v">
                <p:oleObj spid="_x0000_s44039" name="文档" r:id="rId3" imgW="10998958" imgH="1653396" progId="Word.Document.12">
                  <p:embed/>
                </p:oleObj>
              </mc:Choice>
              <mc:Fallback>
                <p:oleObj name="文档" r:id="rId3" imgW="10998958" imgH="1653396"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42" y="1699741"/>
                        <a:ext cx="11953328" cy="1802061"/>
                      </a:xfrm>
                      <a:prstGeom prst="rect">
                        <a:avLst/>
                      </a:prstGeom>
                      <a:solidFill>
                        <a:schemeClr val="bg1"/>
                      </a:solidFill>
                      <a:ln w="28575">
                        <a:solidFill>
                          <a:srgbClr val="FF0000"/>
                        </a:solidFill>
                      </a:ln>
                    </p:spPr>
                  </p:pic>
                </p:oleObj>
              </mc:Fallback>
            </mc:AlternateContent>
          </a:graphicData>
        </a:graphic>
      </p:graphicFrame>
      <p:sp>
        <p:nvSpPr>
          <p:cNvPr id="9" name="矩形 8"/>
          <p:cNvSpPr/>
          <p:nvPr/>
        </p:nvSpPr>
        <p:spPr>
          <a:xfrm>
            <a:off x="550590" y="6074926"/>
            <a:ext cx="5211683"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化学反应必定包含能量的变化；</a:t>
            </a:r>
            <a:endParaRPr lang="zh-CN" altLang="en-US" sz="2800" b="1" dirty="0">
              <a:solidFill>
                <a:srgbClr val="FF0000"/>
              </a:solidFill>
            </a:endParaRPr>
          </a:p>
        </p:txBody>
      </p:sp>
      <p:sp>
        <p:nvSpPr>
          <p:cNvPr id="10" name="矩形 9"/>
          <p:cNvSpPr/>
          <p:nvPr/>
        </p:nvSpPr>
        <p:spPr>
          <a:xfrm>
            <a:off x="5212238" y="5566918"/>
            <a:ext cx="7007046"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化合反应、分解反应会导致物质种类变化；</a:t>
            </a:r>
            <a:endParaRPr lang="zh-CN" altLang="en-US" sz="2800" b="1" dirty="0">
              <a:solidFill>
                <a:srgbClr val="FF0000"/>
              </a:solidFill>
            </a:endParaRPr>
          </a:p>
        </p:txBody>
      </p:sp>
    </p:spTree>
    <p:extLst>
      <p:ext uri="{BB962C8B-B14F-4D97-AF65-F5344CB8AC3E}">
        <p14:creationId xmlns:p14="http://schemas.microsoft.com/office/powerpoint/2010/main" val="8626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2673" y="779631"/>
            <a:ext cx="11388152" cy="550917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一</a:t>
            </a:r>
            <a:r>
              <a:rPr lang="zh-CN" altLang="zh-CN" sz="2800" b="1" kern="100" dirty="0">
                <a:solidFill>
                  <a:srgbClr val="0000FF"/>
                </a:solidFill>
                <a:latin typeface="Times New Roman"/>
                <a:cs typeface="Times New Roman"/>
              </a:rPr>
              <a:t>　准确判断物质变化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下列诗句或谚语可能与化学现象有关，其中说法不正确的是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水乳交融，火上浇油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前者包含物理变化，而后者包含化学变化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落汤螃蟹着红袍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肯定发生了化学变化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滴水石穿，绳锯木断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不包含化学变化</a:t>
            </a:r>
            <a:endParaRPr lang="zh-CN" altLang="zh-CN" sz="1050" kern="100" dirty="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看似风平浪静，实则暗流涌动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形象地描述了溶解平衡的状态</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项，包含了</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Ca(HCO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CaCO</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两个化学过程</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6" name="矩形 15"/>
          <p:cNvSpPr/>
          <p:nvPr/>
        </p:nvSpPr>
        <p:spPr>
          <a:xfrm>
            <a:off x="10122624" y="1341562"/>
            <a:ext cx="554960" cy="898836"/>
          </a:xfrm>
          <a:prstGeom prst="rect">
            <a:avLst/>
          </a:prstGeom>
        </p:spPr>
        <p:txBody>
          <a:bodyPr wrap="none">
            <a:spAutoFit/>
          </a:bodyPr>
          <a:lstStyle/>
          <a:p>
            <a:pPr lvl="0" algn="just">
              <a:lnSpc>
                <a:spcPct val="150000"/>
              </a:lnSpc>
              <a:tabLst>
                <a:tab pos="1890395" algn="l"/>
              </a:tabLst>
            </a:pPr>
            <a:r>
              <a:rPr lang="en-US" altLang="zh-CN" sz="4000" b="1" kern="100" dirty="0" smtClean="0">
                <a:solidFill>
                  <a:srgbClr val="FF0000"/>
                </a:solidFill>
                <a:latin typeface="Times New Roman"/>
                <a:ea typeface="华文细黑"/>
                <a:cs typeface="Courier New"/>
              </a:rPr>
              <a:t>C</a:t>
            </a:r>
            <a:endParaRPr lang="zh-CN" altLang="zh-CN" sz="4000" b="1" kern="100" dirty="0">
              <a:solidFill>
                <a:srgbClr val="FF0000"/>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727540616"/>
              </p:ext>
            </p:extLst>
          </p:nvPr>
        </p:nvGraphicFramePr>
        <p:xfrm>
          <a:off x="10730841" y="4593946"/>
          <a:ext cx="1243013" cy="938213"/>
        </p:xfrm>
        <a:graphic>
          <a:graphicData uri="http://schemas.openxmlformats.org/presentationml/2006/ole">
            <mc:AlternateContent xmlns:mc="http://schemas.openxmlformats.org/markup-compatibility/2006">
              <mc:Choice xmlns:v="urn:schemas-microsoft-com:vml" Requires="v">
                <p:oleObj spid="_x0000_s42180" name="文档" r:id="rId3" imgW="1243490" imgH="938935" progId="Word.Document.12">
                  <p:embed/>
                </p:oleObj>
              </mc:Choice>
              <mc:Fallback>
                <p:oleObj name="文档" r:id="rId3" imgW="1243490" imgH="938935" progId="Word.Document.12">
                  <p:embed/>
                  <p:pic>
                    <p:nvPicPr>
                      <p:cNvPr id="0" name=""/>
                      <p:cNvPicPr/>
                      <p:nvPr/>
                    </p:nvPicPr>
                    <p:blipFill>
                      <a:blip r:embed="rId4"/>
                      <a:stretch>
                        <a:fillRect/>
                      </a:stretch>
                    </p:blipFill>
                    <p:spPr>
                      <a:xfrm>
                        <a:off x="10730841" y="4593946"/>
                        <a:ext cx="1243013" cy="938213"/>
                      </a:xfrm>
                      <a:prstGeom prst="rect">
                        <a:avLst/>
                      </a:prstGeom>
                    </p:spPr>
                  </p:pic>
                </p:oleObj>
              </mc:Fallback>
            </mc:AlternateContent>
          </a:graphicData>
        </a:graphic>
      </p:graphicFrame>
      <p:sp>
        <p:nvSpPr>
          <p:cNvPr id="7" name="Rectangle 21">
            <a:hlinkClick r:id="rId5"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7"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7319342" y="2637706"/>
            <a:ext cx="2236510" cy="742254"/>
          </a:xfrm>
          <a:prstGeom prst="rect">
            <a:avLst/>
          </a:prstGeom>
        </p:spPr>
        <p:txBody>
          <a:bodyPr wrap="non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Courier New"/>
              </a:rPr>
              <a:t>蛋白质变性</a:t>
            </a:r>
            <a:endParaRPr lang="zh-CN" altLang="zh-CN" sz="3200" b="1" kern="100" dirty="0">
              <a:solidFill>
                <a:srgbClr val="FF0000"/>
              </a:solidFill>
              <a:latin typeface="Times New Roman"/>
              <a:ea typeface="华文细黑"/>
              <a:cs typeface="Courier New"/>
            </a:endParaRPr>
          </a:p>
        </p:txBody>
      </p:sp>
      <p:sp>
        <p:nvSpPr>
          <p:cNvPr id="14" name="矩形 13"/>
          <p:cNvSpPr/>
          <p:nvPr/>
        </p:nvSpPr>
        <p:spPr>
          <a:xfrm>
            <a:off x="6239222" y="3695395"/>
            <a:ext cx="5881738" cy="742511"/>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CaCO</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+CO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en-US" altLang="zh-CN" sz="3200" b="1" kern="100" dirty="0" err="1" smtClean="0">
                <a:solidFill>
                  <a:srgbClr val="FF0000"/>
                </a:solidFill>
                <a:latin typeface="Times New Roman"/>
                <a:ea typeface="华文细黑"/>
                <a:cs typeface="Courier New"/>
              </a:rPr>
              <a:t>Ca</a:t>
            </a:r>
            <a:r>
              <a:rPr lang="en-US" altLang="zh-CN" sz="3200" b="1" kern="100" dirty="0" smtClean="0">
                <a:solidFill>
                  <a:srgbClr val="FF0000"/>
                </a:solidFill>
                <a:latin typeface="Times New Roman"/>
                <a:ea typeface="华文细黑"/>
                <a:cs typeface="Courier New"/>
              </a:rPr>
              <a:t>(HCO</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a:t>
            </a:r>
            <a:r>
              <a:rPr lang="en-US" altLang="zh-CN" sz="3200" b="1" kern="100" baseline="-25000" dirty="0" smtClean="0">
                <a:solidFill>
                  <a:srgbClr val="FF0000"/>
                </a:solidFill>
                <a:latin typeface="Times New Roman"/>
                <a:ea typeface="华文细黑"/>
                <a:cs typeface="Courier New"/>
              </a:rPr>
              <a:t>2</a:t>
            </a:r>
            <a:endParaRPr lang="zh-CN" altLang="zh-CN" sz="3200" b="1" kern="100" baseline="-250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7" end="7"/>
                                            </p:txEl>
                                          </p:spTgt>
                                        </p:tgtEl>
                                        <p:attrNameLst>
                                          <p:attrName>style.visibility</p:attrName>
                                        </p:attrNameLst>
                                      </p:cBhvr>
                                      <p:to>
                                        <p:strVal val="visible"/>
                                      </p:to>
                                    </p:set>
                                    <p:animEffect transition="in" filter="blinds(horizontal)">
                                      <p:cBhvr>
                                        <p:cTn id="10" dur="500"/>
                                        <p:tgtEl>
                                          <p:spTgt spid="1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0590" y="845462"/>
            <a:ext cx="10943790"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下列变化中属于物理变化的是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剩饭变馊</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自行车生锈</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牛奶变酸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电灯发光</a:t>
            </a:r>
            <a:endParaRPr lang="zh-CN" altLang="zh-CN" sz="105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剩饭变馊、自行车生锈、牛奶变酸均发生了氧化还原反应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矩形 10"/>
          <p:cNvSpPr/>
          <p:nvPr/>
        </p:nvSpPr>
        <p:spPr>
          <a:xfrm>
            <a:off x="5756575" y="837506"/>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ea typeface="华文细黑"/>
                <a:cs typeface="Courier New"/>
              </a:rPr>
              <a:t>D</a:t>
            </a:r>
            <a:endParaRPr lang="zh-CN" altLang="zh-CN" sz="3600" b="1" kern="100" dirty="0">
              <a:solidFill>
                <a:srgbClr val="FF0000"/>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2134766" y="3902443"/>
            <a:ext cx="7571303" cy="823495"/>
          </a:xfrm>
          <a:prstGeom prst="rect">
            <a:avLst/>
          </a:prstGeom>
        </p:spPr>
        <p:txBody>
          <a:bodyPr wrap="none">
            <a:spAutoFit/>
          </a:bodyPr>
          <a:lstStyle/>
          <a:p>
            <a:pPr algn="just">
              <a:lnSpc>
                <a:spcPct val="150000"/>
              </a:lnSpc>
              <a:spcAft>
                <a:spcPts val="0"/>
              </a:spcAft>
              <a:tabLst>
                <a:tab pos="1890395" algn="l"/>
              </a:tabLst>
            </a:pPr>
            <a:r>
              <a:rPr lang="zh-CN" altLang="en-US" sz="3600" b="1" kern="100" dirty="0" smtClean="0">
                <a:solidFill>
                  <a:srgbClr val="FF0000"/>
                </a:solidFill>
                <a:latin typeface="Times New Roman"/>
                <a:ea typeface="华文细黑"/>
                <a:cs typeface="Courier New"/>
              </a:rPr>
              <a:t>热致发光或电致发光，属于物理变化</a:t>
            </a:r>
            <a:endParaRPr lang="zh-CN" altLang="zh-CN" sz="36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14711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364584"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考点一　物质的组成</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621482"/>
            <a:ext cx="11388152"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二</a:t>
            </a:r>
            <a:r>
              <a:rPr lang="zh-CN" altLang="zh-CN" sz="2800" b="1" kern="100" dirty="0">
                <a:solidFill>
                  <a:srgbClr val="0000FF"/>
                </a:solidFill>
                <a:latin typeface="Times New Roman"/>
                <a:cs typeface="Times New Roman"/>
              </a:rPr>
              <a:t>　判断物质性质，理解物质转化</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下列有关物质性质的应用正确的是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液氨汽化时要吸收大量的热，可用作制冷剂</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二氧化硅不与强酸反应，可用石英器皿盛放氢氟酸</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生石灰能与水反应，可用来干燥氯气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氯化铝是一种电解质，可用电解法制</a:t>
            </a:r>
            <a:r>
              <a:rPr lang="zh-CN" altLang="zh-CN" sz="2800" kern="100" dirty="0" smtClean="0">
                <a:latin typeface="Times New Roman"/>
                <a:ea typeface="华文细黑"/>
                <a:cs typeface="Times New Roman"/>
              </a:rPr>
              <a:t>铝</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483180" y="3266614"/>
            <a:ext cx="4732706"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4HF</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=SiF</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en-US" sz="2800" b="1" dirty="0">
              <a:solidFill>
                <a:srgbClr val="FF0000"/>
              </a:solidFill>
            </a:endParaRPr>
          </a:p>
        </p:txBody>
      </p:sp>
      <p:sp>
        <p:nvSpPr>
          <p:cNvPr id="9" name="矩形 8"/>
          <p:cNvSpPr/>
          <p:nvPr/>
        </p:nvSpPr>
        <p:spPr>
          <a:xfrm>
            <a:off x="725862" y="4976496"/>
            <a:ext cx="11129984"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是共价化合物，</a:t>
            </a:r>
            <a:r>
              <a:rPr lang="zh-CN" altLang="zh-CN" sz="2800" b="1" kern="100" dirty="0" smtClean="0">
                <a:solidFill>
                  <a:srgbClr val="FF0000"/>
                </a:solidFill>
                <a:latin typeface="Times New Roman"/>
                <a:ea typeface="华文细黑"/>
                <a:cs typeface="Times New Roman"/>
              </a:rPr>
              <a:t>加热不导电</a:t>
            </a:r>
            <a:r>
              <a:rPr lang="zh-CN" altLang="en-US" sz="2800" b="1" kern="100" dirty="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必须用</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zh-CN" altLang="en-US" sz="2800" b="1" kern="100" dirty="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熔点高，加冰晶石</a:t>
            </a:r>
            <a:r>
              <a:rPr lang="en-US" altLang="zh-CN" sz="2800" b="1" kern="100" dirty="0" smtClean="0">
                <a:solidFill>
                  <a:srgbClr val="FF0000"/>
                </a:solidFill>
                <a:latin typeface="Times New Roman"/>
                <a:ea typeface="华文细黑"/>
                <a:cs typeface="Times New Roman"/>
              </a:rPr>
              <a:t>)</a:t>
            </a:r>
            <a:endParaRPr lang="zh-CN" altLang="en-US" sz="2800" b="1" baseline="-25000" dirty="0">
              <a:solidFill>
                <a:srgbClr val="FF0000"/>
              </a:solidFill>
            </a:endParaRPr>
          </a:p>
        </p:txBody>
      </p:sp>
      <p:sp>
        <p:nvSpPr>
          <p:cNvPr id="10" name="矩形 9"/>
          <p:cNvSpPr/>
          <p:nvPr/>
        </p:nvSpPr>
        <p:spPr>
          <a:xfrm>
            <a:off x="723634" y="5662042"/>
            <a:ext cx="8615965"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Courier New"/>
              </a:rPr>
              <a:t>MgCl</a:t>
            </a:r>
            <a:r>
              <a:rPr lang="en-US" altLang="zh-CN" sz="2800" b="1" kern="100" baseline="-25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是</a:t>
            </a:r>
            <a:r>
              <a:rPr lang="zh-CN" altLang="en-US" sz="2800" b="1" kern="100" dirty="0">
                <a:solidFill>
                  <a:srgbClr val="FF0000"/>
                </a:solidFill>
                <a:latin typeface="Times New Roman"/>
                <a:ea typeface="华文细黑"/>
                <a:cs typeface="Times New Roman"/>
              </a:rPr>
              <a:t>离子</a:t>
            </a:r>
            <a:r>
              <a:rPr lang="zh-CN" altLang="zh-CN" sz="2800" b="1" kern="100" dirty="0" smtClean="0">
                <a:solidFill>
                  <a:srgbClr val="FF0000"/>
                </a:solidFill>
                <a:latin typeface="Times New Roman"/>
                <a:ea typeface="华文细黑"/>
                <a:cs typeface="Times New Roman"/>
              </a:rPr>
              <a:t>化合物，</a:t>
            </a:r>
            <a:r>
              <a:rPr lang="zh-CN" altLang="en-US" sz="2800" b="1" kern="100" dirty="0" smtClean="0">
                <a:solidFill>
                  <a:srgbClr val="FF0000"/>
                </a:solidFill>
                <a:latin typeface="Times New Roman"/>
                <a:ea typeface="华文细黑"/>
                <a:cs typeface="Times New Roman"/>
              </a:rPr>
              <a:t>工业上电解法冶炼镁不用</a:t>
            </a:r>
            <a:r>
              <a:rPr lang="en-US" altLang="zh-CN" sz="2800" b="1" kern="100" dirty="0" err="1" smtClean="0">
                <a:solidFill>
                  <a:srgbClr val="FF0000"/>
                </a:solidFill>
                <a:latin typeface="Times New Roman"/>
                <a:ea typeface="华文细黑"/>
                <a:cs typeface="Times New Roman"/>
              </a:rPr>
              <a:t>MgO</a:t>
            </a:r>
            <a:r>
              <a:rPr lang="zh-CN" altLang="en-US" sz="2800" b="1" kern="100" dirty="0">
                <a:solidFill>
                  <a:srgbClr val="FF0000"/>
                </a:solidFill>
                <a:latin typeface="Times New Roman"/>
                <a:ea typeface="华文细黑"/>
                <a:cs typeface="Times New Roman"/>
              </a:rPr>
              <a:t>。</a:t>
            </a:r>
            <a:endParaRPr lang="zh-CN" altLang="en-US" sz="2800" b="1" baseline="-25000" dirty="0">
              <a:solidFill>
                <a:srgbClr val="FF0000"/>
              </a:solidFill>
            </a:endParaRPr>
          </a:p>
        </p:txBody>
      </p:sp>
      <p:sp>
        <p:nvSpPr>
          <p:cNvPr id="11" name="矩形 10"/>
          <p:cNvSpPr/>
          <p:nvPr/>
        </p:nvSpPr>
        <p:spPr>
          <a:xfrm>
            <a:off x="6671270" y="3861842"/>
            <a:ext cx="465383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生成的</a:t>
            </a:r>
            <a:r>
              <a:rPr lang="en-US" altLang="zh-CN" sz="2800" b="1" kern="100" dirty="0" err="1" smtClean="0">
                <a:solidFill>
                  <a:srgbClr val="FF0000"/>
                </a:solidFill>
                <a:latin typeface="Times New Roman"/>
                <a:ea typeface="华文细黑"/>
                <a:cs typeface="Courier New"/>
              </a:rPr>
              <a:t>Ca</a:t>
            </a:r>
            <a:r>
              <a:rPr lang="en-US" altLang="zh-CN" sz="2800" b="1" kern="100" dirty="0" smtClean="0">
                <a:solidFill>
                  <a:srgbClr val="FF0000"/>
                </a:solidFill>
                <a:latin typeface="Times New Roman"/>
                <a:ea typeface="华文细黑"/>
                <a:cs typeface="Courier New"/>
              </a:rPr>
              <a:t>(OH)</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能够</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反应</a:t>
            </a:r>
            <a:endParaRPr lang="zh-CN" altLang="en-US" sz="2800" b="1" dirty="0">
              <a:solidFill>
                <a:srgbClr val="FF0000"/>
              </a:solidFill>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0983" y="514067"/>
            <a:ext cx="11388152"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为中学化学中常见的</a:t>
            </a:r>
            <a:r>
              <a:rPr lang="zh-CN" altLang="zh-CN" sz="2800" b="1" kern="100" dirty="0">
                <a:solidFill>
                  <a:srgbClr val="FF0000"/>
                </a:solidFill>
                <a:latin typeface="Times New Roman"/>
                <a:ea typeface="华文细黑"/>
                <a:cs typeface="Times New Roman"/>
              </a:rPr>
              <a:t>单质</a:t>
            </a:r>
            <a:r>
              <a:rPr lang="zh-CN" altLang="zh-CN" sz="2800" kern="100" dirty="0">
                <a:latin typeface="Times New Roman"/>
                <a:ea typeface="华文细黑"/>
                <a:cs typeface="Times New Roman"/>
              </a:rPr>
              <a:t>。室温下，</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为固体</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均为气体。在适宜的条件下，它们可以按如图进行反应。下列说法中正确的是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化合物所属物质类别可能是氧化物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化合物所属物质类别一定不是碱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溶液是一种强酸，则</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溶液为硫酸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中有一种金属且为</a:t>
            </a:r>
            <a:r>
              <a:rPr lang="en-US" altLang="zh-CN" sz="2800" kern="100" dirty="0" smtClean="0">
                <a:latin typeface="Times New Roman"/>
                <a:ea typeface="华文细黑"/>
                <a:cs typeface="Courier New"/>
              </a:rPr>
              <a:t>B</a:t>
            </a:r>
            <a:endParaRPr lang="zh-CN" altLang="zh-CN" sz="2800" kern="100" dirty="0">
              <a:latin typeface="宋体"/>
              <a:cs typeface="Courier New"/>
            </a:endParaRPr>
          </a:p>
        </p:txBody>
      </p:sp>
      <p:pic>
        <p:nvPicPr>
          <p:cNvPr id="32770" name="Picture 2" descr="HX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375" y="2633265"/>
            <a:ext cx="4411562" cy="27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391350" y="1989634"/>
            <a:ext cx="851515" cy="646331"/>
          </a:xfrm>
          <a:prstGeom prst="rect">
            <a:avLst/>
          </a:prstGeom>
        </p:spPr>
        <p:txBody>
          <a:bodyPr wrap="none">
            <a:spAutoFit/>
          </a:bodyPr>
          <a:lstStyle/>
          <a:p>
            <a:r>
              <a:rPr lang="en-US" altLang="zh-CN" sz="3600" b="1" kern="100" dirty="0">
                <a:solidFill>
                  <a:srgbClr val="FF0000"/>
                </a:solidFill>
                <a:latin typeface="Times New Roman"/>
                <a:ea typeface="华文细黑"/>
                <a:cs typeface="Courier New"/>
              </a:rPr>
              <a:t>Mg</a:t>
            </a:r>
            <a:endParaRPr lang="zh-CN" altLang="en-US" sz="3600" b="1" dirty="0">
              <a:solidFill>
                <a:srgbClr val="FF0000"/>
              </a:solidFill>
            </a:endParaRPr>
          </a:p>
        </p:txBody>
      </p:sp>
      <p:sp>
        <p:nvSpPr>
          <p:cNvPr id="10" name="矩形 9"/>
          <p:cNvSpPr/>
          <p:nvPr/>
        </p:nvSpPr>
        <p:spPr>
          <a:xfrm>
            <a:off x="7383219" y="3215511"/>
            <a:ext cx="800219"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Cl</a:t>
            </a:r>
            <a:r>
              <a:rPr lang="en-US" altLang="zh-CN" sz="3600" b="1" kern="100" baseline="-25000" dirty="0" smtClean="0">
                <a:solidFill>
                  <a:srgbClr val="FF0000"/>
                </a:solidFill>
                <a:latin typeface="Times New Roman"/>
                <a:ea typeface="华文细黑"/>
                <a:cs typeface="Courier New"/>
              </a:rPr>
              <a:t>2</a:t>
            </a:r>
            <a:endParaRPr lang="zh-CN" altLang="en-US" sz="3600" b="1" baseline="-25000" dirty="0">
              <a:solidFill>
                <a:srgbClr val="FF0000"/>
              </a:solidFill>
            </a:endParaRPr>
          </a:p>
        </p:txBody>
      </p:sp>
      <p:sp>
        <p:nvSpPr>
          <p:cNvPr id="11" name="矩形 10"/>
          <p:cNvSpPr/>
          <p:nvPr/>
        </p:nvSpPr>
        <p:spPr>
          <a:xfrm>
            <a:off x="7383218" y="5350860"/>
            <a:ext cx="69762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H</a:t>
            </a:r>
            <a:r>
              <a:rPr lang="en-US" altLang="zh-CN" sz="3600" b="1" kern="100" baseline="-25000" dirty="0" smtClean="0">
                <a:solidFill>
                  <a:srgbClr val="FF0000"/>
                </a:solidFill>
                <a:latin typeface="Times New Roman"/>
                <a:ea typeface="华文细黑"/>
                <a:cs typeface="Courier New"/>
              </a:rPr>
              <a:t>2</a:t>
            </a:r>
            <a:endParaRPr lang="zh-CN" altLang="en-US" sz="3600" b="1" baseline="-25000" dirty="0">
              <a:solidFill>
                <a:srgbClr val="FF0000"/>
              </a:solidFill>
            </a:endParaRPr>
          </a:p>
        </p:txBody>
      </p:sp>
      <p:sp>
        <p:nvSpPr>
          <p:cNvPr id="13" name="矩形 12"/>
          <p:cNvSpPr/>
          <p:nvPr/>
        </p:nvSpPr>
        <p:spPr>
          <a:xfrm>
            <a:off x="10071827" y="3717826"/>
            <a:ext cx="1005403"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Courier New"/>
              </a:rPr>
              <a:t>HCl</a:t>
            </a:r>
            <a:endParaRPr lang="zh-CN" altLang="en-US" sz="3600" b="1" dirty="0">
              <a:solidFill>
                <a:srgbClr val="FF0000"/>
              </a:solidFill>
            </a:endParaRPr>
          </a:p>
        </p:txBody>
      </p:sp>
      <p:sp>
        <p:nvSpPr>
          <p:cNvPr id="14" name="矩形 13"/>
          <p:cNvSpPr/>
          <p:nvPr/>
        </p:nvSpPr>
        <p:spPr>
          <a:xfrm>
            <a:off x="9911630" y="2493690"/>
            <a:ext cx="1567308"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Courier New"/>
              </a:rPr>
              <a:t>MgCl</a:t>
            </a:r>
            <a:r>
              <a:rPr lang="en-US" altLang="zh-CN" sz="3600" b="1" kern="100" baseline="-25000" dirty="0" smtClean="0">
                <a:solidFill>
                  <a:srgbClr val="FF0000"/>
                </a:solidFill>
                <a:latin typeface="Times New Roman"/>
                <a:ea typeface="华文细黑"/>
                <a:cs typeface="Courier New"/>
              </a:rPr>
              <a:t>2</a:t>
            </a:r>
            <a:endParaRPr lang="zh-CN" altLang="en-US" sz="3600" b="1" dirty="0">
              <a:solidFill>
                <a:srgbClr val="FF0000"/>
              </a:solidFill>
            </a:endParaRPr>
          </a:p>
        </p:txBody>
      </p:sp>
      <p:sp>
        <p:nvSpPr>
          <p:cNvPr id="15" name="矩形 14"/>
          <p:cNvSpPr/>
          <p:nvPr/>
        </p:nvSpPr>
        <p:spPr>
          <a:xfrm>
            <a:off x="1342678" y="1917626"/>
            <a:ext cx="576064"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Courier New"/>
              </a:rPr>
              <a:t>B</a:t>
            </a:r>
            <a:endParaRPr lang="zh-CN" altLang="en-US" sz="3600" b="1" dirty="0">
              <a:solidFill>
                <a:srgbClr val="FF0000"/>
              </a:solidFill>
            </a:endParaRPr>
          </a:p>
        </p:txBody>
      </p:sp>
    </p:spTree>
    <p:extLst>
      <p:ext uri="{BB962C8B-B14F-4D97-AF65-F5344CB8AC3E}">
        <p14:creationId xmlns:p14="http://schemas.microsoft.com/office/powerpoint/2010/main" val="39480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48070" y="755521"/>
            <a:ext cx="11163760" cy="4258449"/>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时，符合题给信息和框图转化，</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中没有氧元素，</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项，碱至少有三种元素组成，</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项，常温下，</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均为气体单质，</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溶液不可能为硫酸，</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项，金属在常温下不为气体，</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7085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849219" y="2714214"/>
            <a:ext cx="10491975"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考点四　分散系　胶体</a:t>
            </a:r>
          </a:p>
        </p:txBody>
      </p:sp>
    </p:spTree>
    <p:extLst>
      <p:ext uri="{BB962C8B-B14F-4D97-AF65-F5344CB8AC3E}">
        <p14:creationId xmlns:p14="http://schemas.microsoft.com/office/powerpoint/2010/main" val="2729392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0707" y="705065"/>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分散系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所得</a:t>
            </a:r>
            <a:r>
              <a:rPr lang="zh-CN" altLang="zh-CN" sz="2800" kern="100" dirty="0">
                <a:latin typeface="Times New Roman"/>
                <a:ea typeface="华文细黑"/>
                <a:cs typeface="Times New Roman"/>
              </a:rPr>
              <a:t>到的体系。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按照分散质粒子的</a:t>
            </a:r>
            <a:r>
              <a:rPr lang="zh-CN" altLang="zh-CN" sz="2800" kern="100" dirty="0" smtClean="0">
                <a:latin typeface="Times New Roman"/>
                <a:ea typeface="华文细黑"/>
                <a:cs typeface="Times New Roman"/>
              </a:rPr>
              <a:t>大小</a:t>
            </a:r>
            <a:endParaRPr lang="zh-CN" altLang="zh-CN" sz="2800" kern="100" dirty="0">
              <a:effectLst/>
              <a:latin typeface="宋体"/>
              <a:cs typeface="Courier New"/>
            </a:endParaRPr>
          </a:p>
        </p:txBody>
      </p:sp>
      <p:sp>
        <p:nvSpPr>
          <p:cNvPr id="2" name="矩形 1"/>
          <p:cNvSpPr/>
          <p:nvPr/>
        </p:nvSpPr>
        <p:spPr>
          <a:xfrm>
            <a:off x="1737443" y="1290146"/>
            <a:ext cx="7904124" cy="662104"/>
          </a:xfrm>
          <a:prstGeom prst="rect">
            <a:avLst/>
          </a:prstGeom>
        </p:spPr>
        <p:txBody>
          <a:bodyPr>
            <a:spAutoFit/>
          </a:bodyPr>
          <a:lstStyle/>
          <a:p>
            <a:pPr>
              <a:lnSpc>
                <a:spcPct val="150000"/>
              </a:lnSpc>
              <a:defRPr/>
            </a:pPr>
            <a:r>
              <a:rPr lang="zh-CN" altLang="zh-CN" sz="2800" b="1" kern="100" dirty="0">
                <a:solidFill>
                  <a:srgbClr val="FF0000"/>
                </a:solidFill>
                <a:latin typeface="Times New Roman"/>
                <a:ea typeface="华文细黑"/>
                <a:cs typeface="Times New Roman"/>
              </a:rPr>
              <a:t>把一种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物质分散在另一种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a:t>
            </a:r>
            <a:r>
              <a:rPr lang="zh-CN" altLang="zh-CN" sz="2800" b="1" kern="100" dirty="0" smtClean="0">
                <a:solidFill>
                  <a:srgbClr val="FF0000"/>
                </a:solidFill>
                <a:latin typeface="Times New Roman"/>
                <a:ea typeface="华文细黑"/>
                <a:cs typeface="Times New Roman"/>
              </a:rPr>
              <a:t>中</a:t>
            </a:r>
            <a:endParaRPr lang="zh-CN" altLang="en-US" sz="3500" b="1" dirty="0">
              <a:solidFill>
                <a:srgbClr val="FF0000"/>
              </a:solidFill>
              <a:latin typeface="+mj-ea"/>
              <a:ea typeface="+mj-ea"/>
            </a:endParaRPr>
          </a:p>
        </p:txBody>
      </p:sp>
      <p:pic>
        <p:nvPicPr>
          <p:cNvPr id="33794" name="Picture 2" descr="HX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3328875"/>
            <a:ext cx="7282742" cy="9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2125" y="4115149"/>
            <a:ext cx="4852610"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按照分散质和分散剂的</a:t>
            </a:r>
            <a:r>
              <a:rPr lang="zh-CN" altLang="zh-CN" sz="2800" kern="100" dirty="0" smtClean="0">
                <a:latin typeface="Times New Roman"/>
                <a:ea typeface="华文细黑"/>
                <a:cs typeface="Times New Roman"/>
              </a:rPr>
              <a:t>状态</a:t>
            </a:r>
            <a:endParaRPr lang="zh-CN" altLang="zh-CN" sz="2800" kern="100" dirty="0">
              <a:effectLst/>
              <a:latin typeface="宋体"/>
              <a:cs typeface="Courier New"/>
            </a:endParaRPr>
          </a:p>
        </p:txBody>
      </p:sp>
      <p:pic>
        <p:nvPicPr>
          <p:cNvPr id="33795" name="Picture 3" descr="HX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616" y="4790331"/>
            <a:ext cx="7815394" cy="168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84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53" y="15215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三种分散系比较</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981360998"/>
              </p:ext>
            </p:extLst>
          </p:nvPr>
        </p:nvGraphicFramePr>
        <p:xfrm>
          <a:off x="487101" y="936167"/>
          <a:ext cx="11179116" cy="5120640"/>
        </p:xfrm>
        <a:graphic>
          <a:graphicData uri="http://schemas.openxmlformats.org/drawingml/2006/table">
            <a:tbl>
              <a:tblPr/>
              <a:tblGrid>
                <a:gridCol w="3318670"/>
                <a:gridCol w="2908191"/>
                <a:gridCol w="2442863"/>
                <a:gridCol w="2509392"/>
              </a:tblGrid>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胶体</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分散质微粒直径大小</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分散质微粒成分</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离子或小分子</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大分子</a:t>
                      </a:r>
                      <a:r>
                        <a:rPr lang="zh-CN" sz="2800" kern="100" dirty="0">
                          <a:effectLst/>
                          <a:latin typeface="Times New Roman"/>
                          <a:ea typeface="华文细黑"/>
                          <a:cs typeface="Times New Roman"/>
                        </a:rPr>
                        <a:t>或</a:t>
                      </a:r>
                      <a:r>
                        <a:rPr lang="zh-CN" sz="2800" kern="100" dirty="0" smtClean="0">
                          <a:effectLst/>
                          <a:latin typeface="Times New Roman"/>
                          <a:ea typeface="华文细黑"/>
                          <a:cs typeface="Times New Roman"/>
                        </a:rPr>
                        <a:t>离子</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集合体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巨大</a:t>
                      </a:r>
                      <a:r>
                        <a:rPr lang="zh-CN" sz="2800" kern="100" dirty="0">
                          <a:effectLst/>
                          <a:latin typeface="Times New Roman"/>
                          <a:ea typeface="华文细黑"/>
                          <a:cs typeface="Times New Roman"/>
                        </a:rPr>
                        <a:t>分子或</a:t>
                      </a:r>
                      <a:r>
                        <a:rPr lang="zh-CN" sz="2800" kern="100" dirty="0" smtClean="0">
                          <a:effectLst/>
                          <a:latin typeface="Times New Roman"/>
                          <a:ea typeface="华文细黑"/>
                          <a:cs typeface="Times New Roman"/>
                        </a:rPr>
                        <a:t>离</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子集</a:t>
                      </a:r>
                      <a:r>
                        <a:rPr lang="zh-CN" sz="2800" kern="100" dirty="0">
                          <a:effectLst/>
                          <a:latin typeface="Times New Roman"/>
                          <a:ea typeface="华文细黑"/>
                          <a:cs typeface="Times New Roman"/>
                        </a:rPr>
                        <a:t>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外观特征</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均匀、透明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均匀</a:t>
                      </a:r>
                      <a:r>
                        <a:rPr lang="zh-CN" sz="2800" kern="100" dirty="0">
                          <a:effectLst/>
                          <a:latin typeface="Times New Roman"/>
                          <a:ea typeface="华文细黑"/>
                          <a:cs typeface="Times New Roman"/>
                        </a:rPr>
                        <a:t>、透明</a:t>
                      </a:r>
                      <a:r>
                        <a:rPr lang="zh-CN" sz="2800" kern="100" dirty="0" smtClean="0">
                          <a:effectLst/>
                          <a:latin typeface="Times New Roman"/>
                          <a:ea typeface="华文细黑"/>
                          <a:cs typeface="Times New Roman"/>
                        </a:rPr>
                        <a:t>或</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半透明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不均匀、</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不透明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稳定性</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稳定，静置无沉淀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较稳定</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不稳定</a:t>
                      </a:r>
                      <a:r>
                        <a:rPr lang="zh-CN" sz="2800" kern="100" dirty="0">
                          <a:effectLst/>
                          <a:latin typeface="Times New Roman"/>
                          <a:ea typeface="华文细黑"/>
                          <a:cs typeface="Times New Roman"/>
                        </a:rPr>
                        <a:t>，静</a:t>
                      </a:r>
                      <a:r>
                        <a:rPr lang="zh-CN" sz="2800" kern="100" dirty="0" smtClean="0">
                          <a:effectLst/>
                          <a:latin typeface="Times New Roman"/>
                          <a:ea typeface="华文细黑"/>
                          <a:cs typeface="Times New Roman"/>
                        </a:rPr>
                        <a:t>置</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有</a:t>
                      </a:r>
                      <a:r>
                        <a:rPr lang="zh-CN" sz="2800" kern="100" dirty="0">
                          <a:effectLst/>
                          <a:latin typeface="Times New Roman"/>
                          <a:ea typeface="华文细黑"/>
                          <a:cs typeface="Times New Roman"/>
                        </a:rPr>
                        <a:t>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695324" y="1659288"/>
            <a:ext cx="115929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&lt;1 </a:t>
            </a:r>
            <a:r>
              <a:rPr lang="en-US" altLang="zh-CN" sz="2800" b="1" kern="100" dirty="0" smtClean="0">
                <a:solidFill>
                  <a:srgbClr val="FF0000"/>
                </a:solidFill>
                <a:latin typeface="Times New Roman"/>
                <a:ea typeface="华文细黑"/>
                <a:cs typeface="Courier New"/>
              </a:rPr>
              <a:t>nm</a:t>
            </a:r>
            <a:endParaRPr lang="zh-CN" altLang="en-US" b="1" dirty="0">
              <a:solidFill>
                <a:srgbClr val="FF0000"/>
              </a:solidFill>
            </a:endParaRPr>
          </a:p>
        </p:txBody>
      </p:sp>
      <p:sp>
        <p:nvSpPr>
          <p:cNvPr id="7" name="矩形 6"/>
          <p:cNvSpPr/>
          <p:nvPr/>
        </p:nvSpPr>
        <p:spPr>
          <a:xfrm>
            <a:off x="7058682" y="1670863"/>
            <a:ext cx="1851789"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1</a:t>
            </a:r>
            <a:r>
              <a:rPr lang="zh-CN" altLang="en-US"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100 nm</a:t>
            </a:r>
            <a:endParaRPr lang="zh-CN" altLang="en-US" b="1" dirty="0">
              <a:solidFill>
                <a:srgbClr val="FF0000"/>
              </a:solidFill>
            </a:endParaRPr>
          </a:p>
        </p:txBody>
      </p:sp>
      <p:sp>
        <p:nvSpPr>
          <p:cNvPr id="9" name="矩形 8"/>
          <p:cNvSpPr/>
          <p:nvPr/>
        </p:nvSpPr>
        <p:spPr>
          <a:xfrm>
            <a:off x="9732889" y="1679880"/>
            <a:ext cx="15183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&gt;100 nm</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522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40993198"/>
              </p:ext>
            </p:extLst>
          </p:nvPr>
        </p:nvGraphicFramePr>
        <p:xfrm>
          <a:off x="290981" y="261442"/>
          <a:ext cx="11599589" cy="2560320"/>
        </p:xfrm>
        <a:graphic>
          <a:graphicData uri="http://schemas.openxmlformats.org/drawingml/2006/table">
            <a:tbl>
              <a:tblPr/>
              <a:tblGrid>
                <a:gridCol w="3318670"/>
                <a:gridCol w="2908191"/>
                <a:gridCol w="2404279"/>
                <a:gridCol w="2968449"/>
              </a:tblGrid>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分散质能否透过滤纸</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饱和溶液、不饱和溶液</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固溶胶、液溶胶、气溶胶</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悬浊液、乳浊液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实例</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食盐水、蔗糖溶液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胶体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泥水</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6593" y="2892440"/>
            <a:ext cx="11755638" cy="2913618"/>
          </a:xfrm>
          <a:prstGeom prst="rect">
            <a:avLst/>
          </a:prstGeom>
        </p:spPr>
        <p:txBody>
          <a:bodyPr>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3.Fe(OH)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胶体的制备</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向沸水中逐滴</a:t>
            </a:r>
            <a:r>
              <a:rPr lang="zh-CN" altLang="zh-CN" sz="2800" kern="100" dirty="0" smtClean="0">
                <a:solidFill>
                  <a:prstClr val="black"/>
                </a:solidFill>
                <a:latin typeface="Times New Roman"/>
                <a:ea typeface="华文细黑"/>
                <a:cs typeface="Times New Roman"/>
              </a:rPr>
              <a:t>加入</a:t>
            </a:r>
            <a:r>
              <a:rPr lang="en-US" altLang="zh-CN" sz="2800" u="sng" kern="100" dirty="0" smtClean="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继续煮沸至液体</a:t>
            </a:r>
            <a:r>
              <a:rPr lang="zh-CN" altLang="zh-CN" sz="2800" kern="100" dirty="0" smtClean="0">
                <a:solidFill>
                  <a:prstClr val="black"/>
                </a:solidFill>
                <a:latin typeface="Times New Roman"/>
                <a:ea typeface="华文细黑"/>
                <a:cs typeface="Times New Roman"/>
              </a:rPr>
              <a:t>呈</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停止加热，即制得</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胶体，化学方程式</a:t>
            </a:r>
            <a:r>
              <a:rPr lang="zh-CN" altLang="zh-CN" sz="2800" kern="100" dirty="0" smtClean="0">
                <a:solidFill>
                  <a:prstClr val="black"/>
                </a:solidFill>
                <a:latin typeface="Times New Roman"/>
                <a:ea typeface="华文细黑"/>
                <a:cs typeface="Times New Roman"/>
              </a:rPr>
              <a:t>为</a:t>
            </a:r>
            <a:r>
              <a:rPr lang="en-US" altLang="zh-CN" sz="2800" kern="100" dirty="0" smtClean="0">
                <a:solidFill>
                  <a:prstClr val="black"/>
                </a:solidFill>
                <a:latin typeface="Times New Roman"/>
                <a:ea typeface="华文细黑"/>
                <a:cs typeface="Courier New"/>
              </a:rPr>
              <a:t>__________________________</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596697182"/>
              </p:ext>
            </p:extLst>
          </p:nvPr>
        </p:nvGraphicFramePr>
        <p:xfrm>
          <a:off x="8167166" y="4254698"/>
          <a:ext cx="1168400" cy="903288"/>
        </p:xfrm>
        <a:graphic>
          <a:graphicData uri="http://schemas.openxmlformats.org/presentationml/2006/ole">
            <mc:AlternateContent xmlns:mc="http://schemas.openxmlformats.org/markup-compatibility/2006">
              <mc:Choice xmlns:v="urn:schemas-microsoft-com:vml" Requires="v">
                <p:oleObj spid="_x0000_s36138" name="文档" r:id="rId3" imgW="1189810" imgH="915612" progId="Word.Document.12">
                  <p:embed/>
                </p:oleObj>
              </mc:Choice>
              <mc:Fallback>
                <p:oleObj name="文档" r:id="rId3" imgW="1189810" imgH="915612" progId="Word.Document.12">
                  <p:embed/>
                  <p:pic>
                    <p:nvPicPr>
                      <p:cNvPr id="0" name=""/>
                      <p:cNvPicPr/>
                      <p:nvPr/>
                    </p:nvPicPr>
                    <p:blipFill>
                      <a:blip r:embed="rId4"/>
                      <a:stretch>
                        <a:fillRect/>
                      </a:stretch>
                    </p:blipFill>
                    <p:spPr>
                      <a:xfrm>
                        <a:off x="8167166" y="4254698"/>
                        <a:ext cx="1168400" cy="903288"/>
                      </a:xfrm>
                      <a:prstGeom prst="rect">
                        <a:avLst/>
                      </a:prstGeom>
                    </p:spPr>
                  </p:pic>
                </p:oleObj>
              </mc:Fallback>
            </mc:AlternateContent>
          </a:graphicData>
        </a:graphic>
      </p:graphicFrame>
      <p:sp>
        <p:nvSpPr>
          <p:cNvPr id="6" name="矩形 5"/>
          <p:cNvSpPr/>
          <p:nvPr/>
        </p:nvSpPr>
        <p:spPr>
          <a:xfrm>
            <a:off x="4736229" y="333450"/>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endParaRPr lang="zh-CN" altLang="en-US" dirty="0">
              <a:solidFill>
                <a:srgbClr val="0000FF"/>
              </a:solidFill>
            </a:endParaRPr>
          </a:p>
        </p:txBody>
      </p:sp>
      <p:sp>
        <p:nvSpPr>
          <p:cNvPr id="8" name="矩形 7"/>
          <p:cNvSpPr/>
          <p:nvPr/>
        </p:nvSpPr>
        <p:spPr>
          <a:xfrm>
            <a:off x="7414500" y="343312"/>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p>
        </p:txBody>
      </p:sp>
      <p:sp>
        <p:nvSpPr>
          <p:cNvPr id="9" name="矩形 8"/>
          <p:cNvSpPr/>
          <p:nvPr/>
        </p:nvSpPr>
        <p:spPr>
          <a:xfrm>
            <a:off x="9937338" y="33345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不能</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166028" y="3706251"/>
            <a:ext cx="24785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饱和溶液</a:t>
            </a:r>
            <a:endParaRPr lang="zh-CN" altLang="en-US" b="1" dirty="0">
              <a:solidFill>
                <a:srgbClr val="FF0000"/>
              </a:solidFill>
            </a:endParaRPr>
          </a:p>
        </p:txBody>
      </p:sp>
      <p:sp>
        <p:nvSpPr>
          <p:cNvPr id="13" name="矩形 12"/>
          <p:cNvSpPr/>
          <p:nvPr/>
        </p:nvSpPr>
        <p:spPr>
          <a:xfrm>
            <a:off x="8592336" y="3716112"/>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红褐色</a:t>
            </a:r>
            <a:endParaRPr lang="zh-CN" altLang="en-US" b="1" dirty="0">
              <a:solidFill>
                <a:srgbClr val="FF0000"/>
              </a:solidFill>
            </a:endParaRPr>
          </a:p>
        </p:txBody>
      </p:sp>
      <p:sp>
        <p:nvSpPr>
          <p:cNvPr id="15" name="矩形 14"/>
          <p:cNvSpPr/>
          <p:nvPr/>
        </p:nvSpPr>
        <p:spPr>
          <a:xfrm>
            <a:off x="5795599" y="4395592"/>
            <a:ext cx="225895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b="1" dirty="0">
              <a:solidFill>
                <a:srgbClr val="FF0000"/>
              </a:solidFill>
            </a:endParaRPr>
          </a:p>
        </p:txBody>
      </p:sp>
      <p:sp>
        <p:nvSpPr>
          <p:cNvPr id="17" name="矩形 16"/>
          <p:cNvSpPr/>
          <p:nvPr/>
        </p:nvSpPr>
        <p:spPr>
          <a:xfrm>
            <a:off x="9223681" y="4407167"/>
            <a:ext cx="27991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Fe(OH)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胶体</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endParaRPr lang="zh-CN" altLang="en-US" b="1" dirty="0">
              <a:solidFill>
                <a:srgbClr val="FF0000"/>
              </a:solidFill>
            </a:endParaRPr>
          </a:p>
        </p:txBody>
      </p:sp>
      <p:sp>
        <p:nvSpPr>
          <p:cNvPr id="19" name="矩形 18"/>
          <p:cNvSpPr/>
          <p:nvPr/>
        </p:nvSpPr>
        <p:spPr>
          <a:xfrm>
            <a:off x="394999" y="5169561"/>
            <a:ext cx="1002197"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3HCl</a:t>
            </a:r>
            <a:endParaRPr lang="zh-CN" altLang="en-US" b="1" dirty="0">
              <a:solidFill>
                <a:srgbClr val="FF0000"/>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03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3" grpId="0"/>
      <p:bldP spid="15" grpId="0"/>
      <p:bldP spid="17"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593" y="45418"/>
            <a:ext cx="11755638" cy="4324261"/>
          </a:xfrm>
          <a:prstGeom prst="rect">
            <a:avLst/>
          </a:prstGeom>
        </p:spPr>
        <p:txBody>
          <a:bodyPr>
            <a:spAutoFit/>
          </a:bodyPr>
          <a:lstStyle/>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4.</a:t>
            </a:r>
            <a:r>
              <a:rPr lang="zh-CN" altLang="en-US" sz="2800" kern="100" dirty="0" smtClean="0">
                <a:solidFill>
                  <a:prstClr val="black"/>
                </a:solidFill>
                <a:latin typeface="Times New Roman"/>
                <a:ea typeface="华文细黑"/>
                <a:cs typeface="Courier New"/>
              </a:rPr>
              <a:t>使胶体聚沉的方法</a:t>
            </a:r>
          </a:p>
          <a:p>
            <a:pPr marL="457200" lvl="0" indent="-457200" algn="just">
              <a:lnSpc>
                <a:spcPts val="5500"/>
              </a:lnSpc>
              <a:buFont typeface="Wingdings" panose="05000000000000000000" pitchFamily="2" charset="2"/>
              <a:buChar char="Ø"/>
              <a:tabLst>
                <a:tab pos="1890395" algn="l"/>
              </a:tabLst>
            </a:pPr>
            <a:r>
              <a:rPr lang="zh-CN" altLang="en-US" sz="2800" kern="100" dirty="0" smtClean="0">
                <a:solidFill>
                  <a:prstClr val="black"/>
                </a:solidFill>
                <a:latin typeface="Times New Roman"/>
                <a:ea typeface="华文细黑"/>
                <a:cs typeface="Times New Roman"/>
              </a:rPr>
              <a:t>加入强电解质；</a:t>
            </a: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r>
              <a:rPr lang="zh-CN" altLang="en-US" sz="2800" kern="100" dirty="0" smtClean="0">
                <a:solidFill>
                  <a:prstClr val="black"/>
                </a:solidFill>
                <a:latin typeface="Times New Roman"/>
                <a:ea typeface="华文细黑"/>
                <a:cs typeface="Times New Roman"/>
              </a:rPr>
              <a:t>加入带相反电荷的胶粒；</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r>
              <a:rPr lang="zh-CN" altLang="en-US" sz="2800" kern="100" dirty="0">
                <a:solidFill>
                  <a:prstClr val="black"/>
                </a:solidFill>
                <a:latin typeface="Times New Roman"/>
                <a:ea typeface="华文细黑"/>
                <a:cs typeface="Times New Roman"/>
              </a:rPr>
              <a:t>长时间</a:t>
            </a:r>
            <a:r>
              <a:rPr lang="zh-CN" altLang="en-US" sz="2800" kern="100" dirty="0" smtClean="0">
                <a:solidFill>
                  <a:prstClr val="black"/>
                </a:solidFill>
                <a:latin typeface="Times New Roman"/>
                <a:ea typeface="华文细黑"/>
                <a:cs typeface="Times New Roman"/>
              </a:rPr>
              <a:t>加热；</a:t>
            </a:r>
            <a:endParaRPr lang="en-US" altLang="zh-CN" sz="2800" kern="100" dirty="0" smtClean="0">
              <a:solidFill>
                <a:prstClr val="black"/>
              </a:solidFill>
              <a:latin typeface="Times New Roman"/>
              <a:ea typeface="华文细黑"/>
              <a:cs typeface="Times New Roman"/>
            </a:endParaRPr>
          </a:p>
        </p:txBody>
      </p:sp>
      <p:sp>
        <p:nvSpPr>
          <p:cNvPr id="13" name="矩形 12"/>
          <p:cNvSpPr/>
          <p:nvPr/>
        </p:nvSpPr>
        <p:spPr>
          <a:xfrm>
            <a:off x="3351446" y="869090"/>
            <a:ext cx="664797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豆浆制豆腐、河流入海口易形成三角洲；</a:t>
            </a:r>
            <a:endParaRPr lang="zh-CN" altLang="en-US" b="1" dirty="0">
              <a:solidFill>
                <a:srgbClr val="FF0000"/>
              </a:solidFill>
            </a:endParaRPr>
          </a:p>
        </p:txBody>
      </p:sp>
      <p:sp>
        <p:nvSpPr>
          <p:cNvPr id="15" name="矩形 14"/>
          <p:cNvSpPr/>
          <p:nvPr/>
        </p:nvSpPr>
        <p:spPr>
          <a:xfrm>
            <a:off x="4796754" y="1610430"/>
            <a:ext cx="4512774" cy="523220"/>
          </a:xfrm>
          <a:prstGeom prst="rect">
            <a:avLst/>
          </a:prstGeom>
        </p:spPr>
        <p:txBody>
          <a:bodyPr wrap="none">
            <a:spAutoFit/>
          </a:bodyPr>
          <a:lstStyle/>
          <a:p>
            <a:r>
              <a:rPr lang="zh-CN" altLang="en-US" sz="2800" b="1" dirty="0" smtClean="0">
                <a:solidFill>
                  <a:srgbClr val="FF0000"/>
                </a:solidFill>
              </a:rPr>
              <a:t>不同品牌的墨水不能混用；</a:t>
            </a:r>
            <a:endParaRPr lang="zh-CN" altLang="en-US" sz="2800" b="1" dirty="0">
              <a:solidFill>
                <a:srgbClr val="FF0000"/>
              </a:solidFill>
            </a:endParaRPr>
          </a:p>
        </p:txBody>
      </p:sp>
      <p:sp>
        <p:nvSpPr>
          <p:cNvPr id="17" name="矩形 16"/>
          <p:cNvSpPr/>
          <p:nvPr/>
        </p:nvSpPr>
        <p:spPr>
          <a:xfrm>
            <a:off x="755037" y="2349674"/>
            <a:ext cx="10884785" cy="1169551"/>
          </a:xfrm>
          <a:prstGeom prst="rect">
            <a:avLst/>
          </a:prstGeom>
        </p:spPr>
        <p:txBody>
          <a:bodyPr wrap="square">
            <a:spAutoFit/>
          </a:bodyPr>
          <a:lstStyle/>
          <a:p>
            <a:pPr>
              <a:lnSpc>
                <a:spcPct val="125000"/>
              </a:lnSpc>
            </a:pPr>
            <a:r>
              <a:rPr lang="zh-CN" altLang="en-US" sz="2800" b="1" dirty="0" smtClean="0">
                <a:solidFill>
                  <a:srgbClr val="FF0000"/>
                </a:solidFill>
              </a:rPr>
              <a:t>      土壤胶粒一般带负电，</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smtClean="0">
                <a:solidFill>
                  <a:srgbClr val="FF0000"/>
                </a:solidFill>
                <a:latin typeface="Times New Roman"/>
                <a:ea typeface="华文细黑"/>
                <a:cs typeface="Times New Roman"/>
              </a:rPr>
              <a:t>粒、</a:t>
            </a:r>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胶粒一般带正电，因此可用作净水剂；</a:t>
            </a:r>
            <a:endParaRPr lang="zh-CN" altLang="en-US" b="1" dirty="0">
              <a:solidFill>
                <a:srgbClr val="FF0000"/>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712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546081" y="308174"/>
            <a:ext cx="1933968"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654488" y="977741"/>
            <a:ext cx="10901751"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直径介于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之间的微粒称为胶体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利用丁达尔效应可以区别溶液与胶体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溶液是电中性的，胶体是带电的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盐卤可用于制豆腐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tabLst>
                <a:tab pos="1890395" algn="l"/>
              </a:tabLs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胶体不一定是液态，胶体的丁达尔效应属于</a:t>
            </a:r>
            <a:r>
              <a:rPr lang="zh-CN" altLang="zh-CN" sz="2800" kern="100" dirty="0" smtClean="0">
                <a:latin typeface="Times New Roman"/>
                <a:ea typeface="华文细黑"/>
                <a:cs typeface="Times New Roman"/>
              </a:rPr>
              <a:t>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6" name="矩形 5"/>
          <p:cNvSpPr/>
          <p:nvPr/>
        </p:nvSpPr>
        <p:spPr>
          <a:xfrm>
            <a:off x="7540324" y="177361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8" name="矩形 7"/>
          <p:cNvSpPr/>
          <p:nvPr/>
        </p:nvSpPr>
        <p:spPr>
          <a:xfrm>
            <a:off x="6947727" y="2433257"/>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6258937" y="3225345"/>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0" name="矩形 9"/>
          <p:cNvSpPr/>
          <p:nvPr/>
        </p:nvSpPr>
        <p:spPr>
          <a:xfrm>
            <a:off x="4150990" y="3926261"/>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1" name="矩形 10"/>
          <p:cNvSpPr/>
          <p:nvPr/>
        </p:nvSpPr>
        <p:spPr>
          <a:xfrm>
            <a:off x="9453095" y="4594116"/>
            <a:ext cx="699230" cy="707886"/>
          </a:xfrm>
          <a:prstGeom prst="rect">
            <a:avLst/>
          </a:prstGeom>
        </p:spPr>
        <p:txBody>
          <a:bodyPr wrap="none">
            <a:spAutoFit/>
          </a:bodyPr>
          <a:lstStyle/>
          <a:p>
            <a:pPr lvl="0" algn="just">
              <a:lnSpc>
                <a:spcPts val="5500"/>
              </a:lnSpc>
              <a:tabLst>
                <a:tab pos="1890395" algn="l"/>
              </a:tabLst>
            </a:pPr>
            <a:r>
              <a:rPr lang="en-US" altLang="zh-CN" sz="4000" b="1" kern="100" dirty="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8382341" y="1709982"/>
            <a:ext cx="3539967" cy="1077218"/>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得是分散系才行，溶质微粒</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2278783" y="540763"/>
            <a:ext cx="9937103"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纳米材料尺寸在</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1-100nm</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，但不属于胶体，属于纯净物；</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5" name="矩形 14"/>
          <p:cNvSpPr/>
          <p:nvPr/>
        </p:nvSpPr>
        <p:spPr>
          <a:xfrm>
            <a:off x="7048181" y="3285778"/>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6" name="矩形 15"/>
          <p:cNvSpPr/>
          <p:nvPr/>
        </p:nvSpPr>
        <p:spPr>
          <a:xfrm>
            <a:off x="5087093" y="3997147"/>
            <a:ext cx="6120681"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MgCl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强电解质溶液使胶体聚沉。</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5319366" y="5302002"/>
            <a:ext cx="2220958" cy="584775"/>
          </a:xfrm>
          <a:prstGeom prst="rect">
            <a:avLst/>
          </a:prstGeom>
        </p:spPr>
        <p:txBody>
          <a:bodyPr wrap="square">
            <a:spAutoFit/>
          </a:bodyPr>
          <a:lstStyle/>
          <a:p>
            <a:r>
              <a:rPr lang="zh-CN" altLang="en-US" sz="3200" b="1" kern="100" dirty="0">
                <a:solidFill>
                  <a:srgbClr val="FF0000"/>
                </a:solidFill>
                <a:latin typeface="Times New Roman" panose="02020603050405020304" pitchFamily="18" charset="0"/>
                <a:ea typeface="华文细黑"/>
                <a:cs typeface="Times New Roman" panose="02020603050405020304" pitchFamily="18" charset="0"/>
              </a:rPr>
              <a:t>光</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的散射</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77966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3" grpId="0"/>
      <p:bldP spid="14" grpId="0"/>
      <p:bldP spid="15" grpId="0"/>
      <p:bldP spid="16"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48803"/>
            <a:ext cx="11502034"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胶体中加入饱和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溶液发生的现象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原因是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胶体中滴入过量稀硫酸，现象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__________________________________________</a:t>
            </a:r>
          </a:p>
          <a:p>
            <a:pPr algn="just">
              <a:lnSpc>
                <a:spcPct val="150000"/>
              </a:lnSpc>
              <a:spcAft>
                <a:spcPts val="0"/>
              </a:spcAft>
              <a:tabLst>
                <a:tab pos="1890395" algn="l"/>
              </a:tabLs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9362899" y="887002"/>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产生</a:t>
            </a:r>
            <a:r>
              <a:rPr lang="zh-CN" altLang="zh-CN" sz="2800" b="1" kern="100" dirty="0" smtClean="0">
                <a:solidFill>
                  <a:srgbClr val="FF0000"/>
                </a:solidFill>
                <a:latin typeface="宋体"/>
                <a:ea typeface="华文细黑"/>
                <a:cs typeface="Times New Roman"/>
              </a:rPr>
              <a:t>红褐色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507003" y="1540105"/>
            <a:ext cx="902811"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沉淀</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2878343" y="1520941"/>
            <a:ext cx="485261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电解质溶液使胶体发生了聚沉</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7670520" y="2183338"/>
            <a:ext cx="341632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先出现红褐色沉淀</a:t>
            </a:r>
            <a:r>
              <a:rPr lang="zh-CN" altLang="zh-CN" sz="2800" b="1" kern="100" dirty="0" smtClean="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442949" y="2821250"/>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后沉淀溶解</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478733" y="2646571"/>
            <a:ext cx="11010769" cy="1302408"/>
          </a:xfrm>
          <a:prstGeom prst="rect">
            <a:avLst/>
          </a:prstGeom>
        </p:spPr>
        <p:txBody>
          <a:bodyPr>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开始</a:t>
            </a:r>
            <a:r>
              <a:rPr lang="zh-CN" altLang="zh-CN" sz="2800" b="1" kern="100" dirty="0">
                <a:solidFill>
                  <a:srgbClr val="FF0000"/>
                </a:solidFill>
                <a:latin typeface="Times New Roman"/>
                <a:ea typeface="华文细黑"/>
                <a:cs typeface="Times New Roman"/>
              </a:rPr>
              <a:t>加入稀硫酸，胶体发生聚沉生成氢氧化铁沉淀，当酸过量时又使沉淀</a:t>
            </a:r>
            <a:r>
              <a:rPr lang="zh-CN" altLang="zh-CN" sz="2800" b="1" kern="100" dirty="0" smtClean="0">
                <a:solidFill>
                  <a:srgbClr val="FF0000"/>
                </a:solidFill>
                <a:latin typeface="Times New Roman"/>
                <a:ea typeface="华文细黑"/>
                <a:cs typeface="Times New Roman"/>
              </a:rPr>
              <a:t>溶解</a:t>
            </a:r>
            <a:endParaRPr lang="zh-CN" altLang="zh-CN" sz="2800" b="1" kern="100" dirty="0">
              <a:solidFill>
                <a:srgbClr val="FF0000"/>
              </a:solidFill>
              <a:latin typeface="宋体"/>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474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7720" y="693490"/>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元素、物质及微粒间的关系</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Courier New"/>
              </a:rPr>
              <a:t>宏观上物质是由元素组成的，微观上物质是由分子、原子或离子构成的。</a:t>
            </a:r>
          </a:p>
          <a:p>
            <a:pPr algn="just">
              <a:lnSpc>
                <a:spcPct val="150000"/>
              </a:lnSpc>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Courier New"/>
              </a:rPr>
              <a:t>元素：具有相同核电荷数的一类</a:t>
            </a:r>
            <a:r>
              <a:rPr lang="zh-CN" altLang="zh-CN" sz="2800" kern="100" dirty="0" smtClean="0">
                <a:latin typeface="Times New Roman"/>
                <a:ea typeface="华文细黑"/>
                <a:cs typeface="Courier New"/>
              </a:rPr>
              <a:t>原子</a:t>
            </a:r>
            <a:r>
              <a:rPr lang="en-US" altLang="zh-CN" sz="2800" kern="100" dirty="0" smtClean="0">
                <a:solidFill>
                  <a:srgbClr val="FF0000"/>
                </a:solidFill>
                <a:latin typeface="Times New Roman"/>
                <a:ea typeface="华文细黑"/>
                <a:cs typeface="Courier New"/>
              </a:rPr>
              <a:t>(</a:t>
            </a:r>
            <a:r>
              <a:rPr lang="zh-CN" altLang="en-US" sz="2800" kern="100" dirty="0" smtClean="0">
                <a:solidFill>
                  <a:srgbClr val="FF0000"/>
                </a:solidFill>
                <a:latin typeface="Times New Roman"/>
                <a:ea typeface="华文细黑"/>
                <a:cs typeface="Courier New"/>
              </a:rPr>
              <a:t>有核素、同位素</a:t>
            </a:r>
            <a:r>
              <a:rPr lang="en-US" altLang="zh-CN" sz="2800" kern="100" dirty="0" smtClean="0">
                <a:solidFill>
                  <a:srgbClr val="FF0000"/>
                </a:solidFill>
                <a:latin typeface="Times New Roman"/>
                <a:ea typeface="华文细黑"/>
                <a:cs typeface="Courier New"/>
              </a:rPr>
              <a:t>)</a:t>
            </a:r>
            <a:r>
              <a:rPr lang="zh-CN" altLang="zh-CN" sz="2800" kern="100" dirty="0" smtClean="0">
                <a:latin typeface="Times New Roman"/>
                <a:ea typeface="华文细黑"/>
                <a:cs typeface="Courier New"/>
              </a:rPr>
              <a:t>的</a:t>
            </a:r>
            <a:r>
              <a:rPr lang="zh-CN" altLang="zh-CN" sz="2800" kern="100" dirty="0">
                <a:latin typeface="Times New Roman"/>
                <a:ea typeface="华文细黑"/>
                <a:cs typeface="Courier New"/>
              </a:rPr>
              <a:t>总称。</a:t>
            </a: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元素与物质的</a:t>
            </a:r>
            <a:r>
              <a:rPr lang="zh-CN" altLang="zh-CN" sz="2800" kern="100" dirty="0" smtClean="0">
                <a:latin typeface="Times New Roman"/>
                <a:ea typeface="华文细黑"/>
                <a:cs typeface="Times New Roman"/>
              </a:rPr>
              <a:t>关系</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5310629"/>
              </p:ext>
            </p:extLst>
          </p:nvPr>
        </p:nvGraphicFramePr>
        <p:xfrm>
          <a:off x="345123" y="3245352"/>
          <a:ext cx="7762875" cy="1951037"/>
        </p:xfrm>
        <a:graphic>
          <a:graphicData uri="http://schemas.openxmlformats.org/presentationml/2006/ole">
            <mc:AlternateContent xmlns:mc="http://schemas.openxmlformats.org/markup-compatibility/2006">
              <mc:Choice xmlns:v="urn:schemas-microsoft-com:vml" Requires="v">
                <p:oleObj spid="_x0000_s43183" name="文档" r:id="rId4" imgW="7868083" imgH="1986068" progId="Word.Document.12">
                  <p:embed/>
                </p:oleObj>
              </mc:Choice>
              <mc:Fallback>
                <p:oleObj name="文档" r:id="rId4" imgW="7868083" imgH="1986068" progId="Word.Document.12">
                  <p:embed/>
                  <p:pic>
                    <p:nvPicPr>
                      <p:cNvPr id="0" name=""/>
                      <p:cNvPicPr/>
                      <p:nvPr/>
                    </p:nvPicPr>
                    <p:blipFill>
                      <a:blip r:embed="rId5"/>
                      <a:stretch>
                        <a:fillRect/>
                      </a:stretch>
                    </p:blipFill>
                    <p:spPr>
                      <a:xfrm>
                        <a:off x="345123" y="3245352"/>
                        <a:ext cx="7762875" cy="1951037"/>
                      </a:xfrm>
                      <a:prstGeom prst="rect">
                        <a:avLst/>
                      </a:prstGeom>
                    </p:spPr>
                  </p:pic>
                </p:oleObj>
              </mc:Fallback>
            </mc:AlternateContent>
          </a:graphicData>
        </a:graphic>
      </p:graphicFrame>
      <p:sp>
        <p:nvSpPr>
          <p:cNvPr id="5" name="矩形 4"/>
          <p:cNvSpPr/>
          <p:nvPr/>
        </p:nvSpPr>
        <p:spPr>
          <a:xfrm>
            <a:off x="191401" y="4347926"/>
            <a:ext cx="981255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元素在物质中的存在形态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①</a:t>
            </a:r>
            <a:r>
              <a:rPr lang="zh-CN" altLang="zh-CN" sz="2800" kern="100" dirty="0">
                <a:latin typeface="宋体"/>
                <a:ea typeface="华文细黑"/>
                <a:cs typeface="Times New Roman"/>
              </a:rPr>
              <a:t>游离态：元素以</a:t>
            </a:r>
            <a:r>
              <a:rPr lang="zh-CN" altLang="zh-CN" sz="2800" kern="100" dirty="0" smtClean="0">
                <a:latin typeface="宋体"/>
                <a:ea typeface="华文细黑"/>
                <a:cs typeface="Times New Roman"/>
              </a:rPr>
              <a:t>单质</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②</a:t>
            </a:r>
            <a:r>
              <a:rPr lang="zh-CN" altLang="zh-CN" sz="2800" kern="100" dirty="0">
                <a:latin typeface="宋体"/>
                <a:ea typeface="华文细黑"/>
                <a:cs typeface="Times New Roman"/>
              </a:rPr>
              <a:t>化合态：元素以</a:t>
            </a:r>
            <a:r>
              <a:rPr lang="zh-CN" altLang="zh-CN" sz="2800" kern="100" dirty="0" smtClean="0">
                <a:latin typeface="宋体"/>
                <a:ea typeface="华文细黑"/>
                <a:cs typeface="Times New Roman"/>
              </a:rPr>
              <a:t>化合物</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4099456" y="2781722"/>
            <a:ext cx="54521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由一种元素组成的一定是纯净物</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3" name="乘号 2"/>
          <p:cNvSpPr/>
          <p:nvPr/>
        </p:nvSpPr>
        <p:spPr>
          <a:xfrm>
            <a:off x="9263558" y="2431264"/>
            <a:ext cx="1224136" cy="12241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6"/>
          <p:cNvSpPr/>
          <p:nvPr/>
        </p:nvSpPr>
        <p:spPr>
          <a:xfrm>
            <a:off x="10369796" y="3266614"/>
            <a:ext cx="13420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endParaRPr lang="zh-CN" altLang="en-US" sz="2800" b="1" baseline="-25000" dirty="0"/>
          </a:p>
        </p:txBody>
      </p:sp>
      <p:sp>
        <p:nvSpPr>
          <p:cNvPr id="8" name="矩形 7"/>
          <p:cNvSpPr/>
          <p:nvPr/>
        </p:nvSpPr>
        <p:spPr>
          <a:xfrm>
            <a:off x="9839622" y="3770670"/>
            <a:ext cx="233910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石墨、金刚石</a:t>
            </a:r>
            <a:endParaRPr lang="zh-CN" altLang="en-US" sz="2800" b="1" baseline="-25000" dirty="0"/>
          </a:p>
        </p:txBody>
      </p:sp>
    </p:spTree>
    <p:extLst>
      <p:ext uri="{BB962C8B-B14F-4D97-AF65-F5344CB8AC3E}">
        <p14:creationId xmlns:p14="http://schemas.microsoft.com/office/powerpoint/2010/main" val="3245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animEffect transition="in" filter="fade">
                                      <p:cBhvr>
                                        <p:cTn id="53" dur="1000"/>
                                        <p:tgtEl>
                                          <p:spTgt spid="5">
                                            <p:txEl>
                                              <p:pRg st="0" end="0"/>
                                            </p:txEl>
                                          </p:spTgt>
                                        </p:tgtEl>
                                      </p:cBhvr>
                                    </p:animEffect>
                                    <p:anim calcmode="lin" valueType="num">
                                      <p:cBhvr>
                                        <p:cTn id="5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8266" y="719198"/>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下列关于溶液和胶体的叙述，正确的是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溶液是电中性的，胶体是带电的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通电时，溶液中的</a:t>
            </a:r>
            <a:r>
              <a:rPr lang="zh-CN" altLang="zh-CN" sz="2800" b="1" kern="100" dirty="0">
                <a:solidFill>
                  <a:srgbClr val="FF0000"/>
                </a:solidFill>
                <a:latin typeface="Times New Roman"/>
                <a:ea typeface="华文细黑"/>
                <a:cs typeface="Times New Roman"/>
              </a:rPr>
              <a:t>溶质粒子</a:t>
            </a:r>
            <a:r>
              <a:rPr lang="zh-CN" altLang="zh-CN" sz="2800" kern="100" dirty="0">
                <a:latin typeface="Times New Roman"/>
                <a:ea typeface="华文细黑"/>
                <a:cs typeface="Times New Roman"/>
              </a:rPr>
              <a:t>分别向两极移动，胶体中的分散质粒子</a:t>
            </a:r>
            <a:r>
              <a:rPr lang="zh-CN" altLang="zh-CN" sz="2800" kern="100" dirty="0" smtClean="0">
                <a:latin typeface="Times New Roman"/>
                <a:ea typeface="华文细黑"/>
                <a:cs typeface="Times New Roman"/>
              </a:rPr>
              <a:t>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某一</a:t>
            </a:r>
            <a:r>
              <a:rPr lang="zh-CN" altLang="zh-CN" sz="2800" kern="100" dirty="0">
                <a:latin typeface="Times New Roman"/>
                <a:ea typeface="华文细黑"/>
                <a:cs typeface="Times New Roman"/>
              </a:rPr>
              <a:t>极移动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溶液中溶质粒子的运动有规律，胶体中分散质粒子的运动无规律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即</a:t>
            </a:r>
            <a:r>
              <a:rPr lang="zh-CN" altLang="zh-CN" sz="2800" kern="100" dirty="0">
                <a:latin typeface="Times New Roman"/>
                <a:ea typeface="华文细黑"/>
                <a:cs typeface="Times New Roman"/>
              </a:rPr>
              <a:t>布朗运动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一束光线分别通过溶液和胶体时，后者会出现明显的光带，前者则</a:t>
            </a:r>
            <a:r>
              <a:rPr lang="zh-CN" altLang="zh-CN" sz="2800" kern="100" dirty="0" smtClean="0">
                <a:latin typeface="Times New Roman"/>
                <a:ea typeface="华文细黑"/>
                <a:cs typeface="Times New Roman"/>
              </a:rPr>
              <a:t>没有</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844396" y="1476867"/>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2" name="矩形 11"/>
          <p:cNvSpPr/>
          <p:nvPr/>
        </p:nvSpPr>
        <p:spPr>
          <a:xfrm>
            <a:off x="3192388" y="2735134"/>
            <a:ext cx="1966714"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阴阳离子</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3" name="矩形 12"/>
          <p:cNvSpPr/>
          <p:nvPr/>
        </p:nvSpPr>
        <p:spPr>
          <a:xfrm>
            <a:off x="3367286" y="4015931"/>
            <a:ext cx="6768752"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微粒的运动都是无规律的布朗运动</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6982894" y="837506"/>
            <a:ext cx="480464"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D</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3890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985" y="550967"/>
            <a:ext cx="11850557" cy="6155507"/>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2.500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a:t>
            </a:r>
            <a:r>
              <a:rPr lang="en-US" altLang="zh-CN" sz="2800" kern="100" dirty="0">
                <a:latin typeface="Times New Roman"/>
                <a:ea typeface="华文细黑"/>
                <a:cs typeface="Courier New"/>
              </a:rPr>
              <a:t>500 mL 2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明矾溶液分别滴入沸水中适量，加热制成分散系甲、乙，经测定，甲分散系中分散质的粒子直径大小在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之间，乙分散系中分散质的粒子直径大小在</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7</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m</a:t>
            </a:r>
          </a:p>
          <a:p>
            <a:pPr algn="just">
              <a:lnSpc>
                <a:spcPct val="140000"/>
              </a:lnSpc>
              <a:spcAft>
                <a:spcPts val="0"/>
              </a:spcAft>
              <a:tabLst>
                <a:tab pos="1890395" algn="l"/>
              </a:tabLst>
            </a:pP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。下列关于甲、乙分散系的判断合理的是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在暗室里用一束明亮的强光照射甲、乙，发现甲有丁达尔效应，乙</a:t>
            </a:r>
            <a:r>
              <a:rPr lang="zh-CN" altLang="zh-CN" sz="2800" kern="100" dirty="0" smtClean="0">
                <a:latin typeface="Times New Roman"/>
                <a:ea typeface="华文细黑"/>
                <a:cs typeface="Times New Roman"/>
              </a:rPr>
              <a:t>没有</a:t>
            </a:r>
            <a:r>
              <a:rPr lang="en-US" altLang="zh-CN" sz="2800" kern="100" dirty="0" smtClean="0">
                <a:latin typeface="Times New Roman"/>
                <a:ea typeface="华文细黑"/>
                <a:cs typeface="Times New Roman"/>
              </a:rPr>
              <a:t> </a:t>
            </a: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丁达尔</a:t>
            </a:r>
            <a:r>
              <a:rPr lang="zh-CN" altLang="zh-CN" sz="2800" kern="100" dirty="0">
                <a:latin typeface="Times New Roman"/>
                <a:ea typeface="华文细黑"/>
                <a:cs typeface="Times New Roman"/>
              </a:rPr>
              <a:t>效应</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向甲、乙中分别滴加过量的氢氧化钠溶液，现象都是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先聚沉，后溶解</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向甲、乙中分别滴加过量的氢碘酸，</a:t>
            </a:r>
            <a:r>
              <a:rPr lang="zh-CN" altLang="zh-CN" sz="2800" b="1" kern="100" dirty="0">
                <a:solidFill>
                  <a:srgbClr val="FF0000"/>
                </a:solidFill>
                <a:latin typeface="Times New Roman"/>
                <a:ea typeface="华文细黑"/>
                <a:cs typeface="Times New Roman"/>
              </a:rPr>
              <a:t>最终现象</a:t>
            </a:r>
            <a:r>
              <a:rPr lang="zh-CN" altLang="zh-CN" sz="2800" kern="100" dirty="0">
                <a:latin typeface="Times New Roman"/>
                <a:ea typeface="华文细黑"/>
                <a:cs typeface="Times New Roman"/>
              </a:rPr>
              <a:t>分别是深褐色溶液、</a:t>
            </a:r>
            <a:r>
              <a:rPr lang="zh-CN" altLang="zh-CN" sz="2800" kern="100" dirty="0" smtClean="0">
                <a:latin typeface="Times New Roman"/>
                <a:ea typeface="华文细黑"/>
                <a:cs typeface="Times New Roman"/>
              </a:rPr>
              <a:t>无色</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溶液</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蒸干、灼烧</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溶液和明矾溶液会得到对应的固体</a:t>
            </a:r>
            <a:r>
              <a:rPr lang="zh-CN" altLang="zh-CN" sz="2800" kern="100" dirty="0" smtClean="0">
                <a:latin typeface="Times New Roman"/>
                <a:ea typeface="华文细黑"/>
                <a:cs typeface="Times New Roman"/>
              </a:rPr>
              <a:t>盐</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2422798" y="86681"/>
            <a:ext cx="3024336"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 nm =10</a:t>
            </a:r>
            <a:r>
              <a:rPr lang="en-US" altLang="zh-CN" sz="3200" b="1" kern="100" baseline="30000" dirty="0" smtClean="0">
                <a:solidFill>
                  <a:srgbClr val="FF0000"/>
                </a:solidFill>
                <a:latin typeface="Times New Roman" panose="02020603050405020304" pitchFamily="18" charset="0"/>
                <a:ea typeface="华文细黑"/>
                <a:cs typeface="Times New Roman" panose="02020603050405020304" pitchFamily="18" charset="0"/>
              </a:rPr>
              <a:t>-9</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 m</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2" name="矩形 1"/>
          <p:cNvSpPr/>
          <p:nvPr/>
        </p:nvSpPr>
        <p:spPr>
          <a:xfrm>
            <a:off x="1270670" y="5570870"/>
            <a:ext cx="546976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蒸干、</a:t>
            </a:r>
            <a:r>
              <a:rPr lang="zh-CN" altLang="zh-CN" sz="2800" b="1" kern="100" dirty="0" smtClean="0">
                <a:solidFill>
                  <a:srgbClr val="FF0000"/>
                </a:solidFill>
                <a:latin typeface="Times New Roman"/>
                <a:ea typeface="华文细黑"/>
                <a:cs typeface="Times New Roman"/>
              </a:rPr>
              <a:t>灼烧</a:t>
            </a:r>
            <a:r>
              <a:rPr lang="en-US" altLang="zh-CN" sz="2800" b="1" kern="100" dirty="0" smtClean="0">
                <a:solidFill>
                  <a:srgbClr val="FF0000"/>
                </a:solidFill>
                <a:latin typeface="Times New Roman"/>
                <a:ea typeface="华文细黑"/>
                <a:cs typeface="Times New Roman"/>
              </a:rPr>
              <a:t>FeCl</a:t>
            </a:r>
            <a:r>
              <a:rPr lang="en-US" altLang="zh-CN" sz="2800" b="1" kern="100" baseline="-25000" dirty="0" smtClean="0">
                <a:solidFill>
                  <a:srgbClr val="FF0000"/>
                </a:solidFill>
                <a:latin typeface="Times New Roman"/>
                <a:ea typeface="华文细黑"/>
                <a:cs typeface="Times New Roman"/>
              </a:rPr>
              <a:t>3</a:t>
            </a:r>
            <a:r>
              <a:rPr lang="zh-CN" altLang="zh-CN" sz="2800" b="1" kern="100" dirty="0" smtClean="0">
                <a:solidFill>
                  <a:srgbClr val="FF0000"/>
                </a:solidFill>
                <a:latin typeface="Times New Roman"/>
                <a:ea typeface="华文细黑"/>
                <a:cs typeface="Times New Roman"/>
              </a:rPr>
              <a:t>溶液得到</a:t>
            </a:r>
            <a:r>
              <a:rPr lang="en-US" altLang="zh-CN" sz="2800" b="1" kern="100" dirty="0" smtClean="0">
                <a:solidFill>
                  <a:srgbClr val="FF0000"/>
                </a:solidFill>
                <a:latin typeface="Times New Roman"/>
                <a:ea typeface="华文细黑"/>
                <a:cs typeface="Times New Roman"/>
              </a:rPr>
              <a:t>Fe</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6493232" y="5604548"/>
            <a:ext cx="5694188"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蒸干、灼烧明矾溶液得到</a:t>
            </a:r>
            <a:r>
              <a:rPr lang="en-US" altLang="zh-CN" sz="2800" b="1" kern="100" dirty="0" err="1">
                <a:solidFill>
                  <a:srgbClr val="FF0000"/>
                </a:solidFill>
                <a:latin typeface="Times New Roman"/>
                <a:ea typeface="华文细黑"/>
                <a:cs typeface="Courier New"/>
              </a:rPr>
              <a:t>KAl</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Tree>
    <p:extLst>
      <p:ext uri="{BB962C8B-B14F-4D97-AF65-F5344CB8AC3E}">
        <p14:creationId xmlns:p14="http://schemas.microsoft.com/office/powerpoint/2010/main" val="28310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65387" y="586757"/>
            <a:ext cx="11502034" cy="437040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由题意可知，甲、乙分散系都是胶体，</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氢氧化铝溶于氢氧化钠溶液，而氢氧化铁不溶，</a:t>
            </a:r>
            <a:r>
              <a:rPr lang="en-US" altLang="zh-CN" sz="2800" kern="100" dirty="0" smtClean="0">
                <a:solidFill>
                  <a:prstClr val="black"/>
                </a:solidFill>
                <a:latin typeface="Times New Roman"/>
                <a:ea typeface="华文细黑"/>
                <a:cs typeface="Courier New"/>
              </a:rPr>
              <a:t>B</a:t>
            </a:r>
            <a:r>
              <a:rPr lang="zh-CN" altLang="zh-CN" sz="2800" kern="100" dirty="0" smtClean="0">
                <a:solidFill>
                  <a:prstClr val="black"/>
                </a:solidFill>
                <a:latin typeface="Times New Roman"/>
                <a:ea typeface="华文细黑"/>
                <a:cs typeface="Times New Roman"/>
              </a:rPr>
              <a:t>项错误；</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FeCl</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中的</a:t>
            </a:r>
            <a:r>
              <a:rPr lang="en-US" altLang="zh-CN" sz="2800" kern="100" dirty="0" smtClean="0">
                <a:solidFill>
                  <a:prstClr val="black"/>
                </a:solidFill>
                <a:latin typeface="Times New Roman"/>
                <a:ea typeface="华文细黑"/>
                <a:cs typeface="Courier New"/>
              </a:rPr>
              <a:t>Fe</a:t>
            </a:r>
            <a:r>
              <a:rPr lang="en-US" altLang="zh-CN" sz="2800" kern="100" baseline="30000" dirty="0" smtClean="0">
                <a:solidFill>
                  <a:prstClr val="black"/>
                </a:solidFill>
                <a:latin typeface="Times New Roman"/>
                <a:ea typeface="华文细黑"/>
                <a:cs typeface="Courier New"/>
              </a:rPr>
              <a:t>3</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能氧化</a:t>
            </a:r>
            <a:r>
              <a:rPr lang="en-US" altLang="zh-CN" sz="2800" kern="100" dirty="0" smtClean="0">
                <a:solidFill>
                  <a:prstClr val="black"/>
                </a:solidFill>
                <a:latin typeface="Times New Roman"/>
                <a:ea typeface="华文细黑"/>
                <a:cs typeface="Courier New"/>
              </a:rPr>
              <a:t>I</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生成</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溶于水呈深褐色，</a:t>
            </a:r>
            <a:r>
              <a:rPr lang="en-US" altLang="zh-CN" sz="2800" kern="100" dirty="0" smtClean="0">
                <a:solidFill>
                  <a:prstClr val="black"/>
                </a:solidFill>
                <a:latin typeface="Times New Roman"/>
                <a:ea typeface="华文细黑"/>
                <a:cs typeface="Courier New"/>
              </a:rPr>
              <a:t>C</a:t>
            </a:r>
            <a:r>
              <a:rPr lang="zh-CN" altLang="zh-CN" sz="2800" kern="100" dirty="0" smtClean="0">
                <a:solidFill>
                  <a:prstClr val="black"/>
                </a:solidFill>
                <a:latin typeface="Times New Roman"/>
                <a:ea typeface="华文细黑"/>
                <a:cs typeface="Times New Roman"/>
              </a:rPr>
              <a:t>项正确；</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蒸干、灼烧氯化铁溶液得到氧化铁，蒸干、灼烧明矾溶液得到</a:t>
            </a:r>
            <a:r>
              <a:rPr lang="en-US" altLang="zh-CN" sz="2800" kern="100" dirty="0" smtClean="0">
                <a:solidFill>
                  <a:prstClr val="black"/>
                </a:solidFill>
                <a:latin typeface="Times New Roman"/>
                <a:ea typeface="华文细黑"/>
                <a:cs typeface="Courier New"/>
              </a:rPr>
              <a:t>KAl(SO</a:t>
            </a:r>
            <a:r>
              <a:rPr lang="en-US" altLang="zh-CN" sz="2800" kern="100" baseline="-25000" dirty="0" smtClean="0">
                <a:solidFill>
                  <a:prstClr val="black"/>
                </a:solidFill>
                <a:latin typeface="Times New Roman"/>
                <a:ea typeface="华文细黑"/>
                <a:cs typeface="Courier New"/>
              </a:rPr>
              <a:t>4</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D</a:t>
            </a:r>
            <a:r>
              <a:rPr lang="zh-CN" altLang="zh-CN" sz="2800" kern="100" dirty="0" smtClean="0">
                <a:solidFill>
                  <a:prstClr val="black"/>
                </a:solidFill>
                <a:latin typeface="Times New Roman"/>
                <a:ea typeface="华文细黑"/>
                <a:cs typeface="Times New Roman"/>
              </a:rPr>
              <a:t>项错误。</a:t>
            </a:r>
            <a:endParaRPr lang="zh-CN" altLang="zh-CN" sz="2800" kern="100" dirty="0" smtClean="0">
              <a:solidFill>
                <a:prstClr val="black"/>
              </a:solidFill>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4400" b="1" kern="100" dirty="0" smtClean="0">
                <a:solidFill>
                  <a:srgbClr val="FF0000"/>
                </a:solidFill>
                <a:latin typeface="Times New Roman"/>
                <a:ea typeface="华文细黑"/>
                <a:cs typeface="Courier New"/>
              </a:rPr>
              <a:t>C</a:t>
            </a:r>
            <a:endParaRPr lang="zh-CN" altLang="zh-CN" sz="4400" b="1" kern="100" dirty="0">
              <a:solidFill>
                <a:srgbClr val="FF0000"/>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0814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217" y="477466"/>
            <a:ext cx="1161705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3.PM2.5</a:t>
            </a:r>
            <a:r>
              <a:rPr lang="zh-CN" altLang="zh-CN" sz="2800" kern="100" dirty="0">
                <a:latin typeface="Times New Roman"/>
                <a:ea typeface="华文细黑"/>
                <a:cs typeface="Times New Roman"/>
              </a:rPr>
              <a:t>是指大气中直径接近于</a:t>
            </a:r>
            <a:r>
              <a:rPr lang="en-US" altLang="zh-CN" sz="2800" kern="100" dirty="0">
                <a:latin typeface="Times New Roman"/>
                <a:ea typeface="华文细黑"/>
                <a:cs typeface="Courier New"/>
              </a:rPr>
              <a:t>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6</a:t>
            </a:r>
            <a:r>
              <a:rPr lang="en-US" altLang="zh-CN" sz="2800" kern="100" dirty="0">
                <a:latin typeface="Times New Roman"/>
                <a:ea typeface="华文细黑"/>
                <a:cs typeface="Courier New"/>
              </a:rPr>
              <a:t> m</a:t>
            </a:r>
            <a:r>
              <a:rPr lang="zh-CN" altLang="zh-CN" sz="2800" kern="100" dirty="0">
                <a:latin typeface="Times New Roman"/>
                <a:ea typeface="华文细黑"/>
                <a:cs typeface="Times New Roman"/>
              </a:rPr>
              <a:t>的颗粒物，下列有关</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A.PM2.5</a:t>
            </a:r>
            <a:r>
              <a:rPr lang="zh-CN" altLang="zh-CN" sz="2800" kern="100" dirty="0">
                <a:latin typeface="Times New Roman"/>
                <a:ea typeface="华文细黑"/>
                <a:cs typeface="Times New Roman"/>
              </a:rPr>
              <a:t>表面积大，能吸附大量的有毒、有害物质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B.PM2.5</a:t>
            </a:r>
            <a:r>
              <a:rPr lang="zh-CN" altLang="zh-CN" sz="2800" kern="100" dirty="0">
                <a:latin typeface="Times New Roman"/>
                <a:ea typeface="华文细黑"/>
                <a:cs typeface="Times New Roman"/>
              </a:rPr>
              <a:t>在空气中形成气溶胶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实施绿化工程，可以有效地防治</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研制开发燃料电池汽车，降低机动车尾气污染，在某种程度上可以</a:t>
            </a:r>
            <a:r>
              <a:rPr lang="zh-CN" altLang="zh-CN" sz="2800" kern="100" dirty="0" smtClean="0">
                <a:latin typeface="Times New Roman"/>
                <a:ea typeface="华文细黑"/>
                <a:cs typeface="Times New Roman"/>
              </a:rPr>
              <a:t>减少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胶体分散质粒子的直径大小在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之间，而</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的颗粒物的直径接近于</a:t>
            </a:r>
            <a:r>
              <a:rPr lang="en-US" altLang="zh-CN" sz="2800" kern="100" dirty="0">
                <a:latin typeface="Times New Roman"/>
                <a:ea typeface="华文细黑"/>
                <a:cs typeface="Courier New"/>
              </a:rPr>
              <a:t>2 500 nm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688780" y="981522"/>
            <a:ext cx="526106" cy="905056"/>
          </a:xfrm>
          <a:prstGeom prst="rect">
            <a:avLst/>
          </a:prstGeom>
        </p:spPr>
        <p:txBody>
          <a:bodyPr wrap="none">
            <a:spAutoFit/>
          </a:bodyPr>
          <a:lstStyle/>
          <a:p>
            <a:pPr algn="just">
              <a:lnSpc>
                <a:spcPct val="150000"/>
              </a:lnSpc>
              <a:spcAft>
                <a:spcPts val="0"/>
              </a:spcAft>
              <a:tabLst>
                <a:tab pos="1890395" algn="l"/>
              </a:tabLst>
            </a:pPr>
            <a:r>
              <a:rPr lang="en-US" altLang="zh-CN" sz="4000" b="1" kern="100" dirty="0" smtClean="0">
                <a:solidFill>
                  <a:srgbClr val="FF0000"/>
                </a:solidFill>
                <a:latin typeface="Times New Roman"/>
                <a:ea typeface="华文细黑"/>
                <a:cs typeface="Courier New"/>
              </a:rPr>
              <a:t>B</a:t>
            </a:r>
            <a:endParaRPr lang="zh-CN" altLang="zh-CN" sz="4000" b="1" kern="100" dirty="0">
              <a:solidFill>
                <a:srgbClr val="FF0000"/>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26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982" y="477466"/>
            <a:ext cx="11524006" cy="5909310"/>
          </a:xfrm>
          <a:prstGeom prst="rect">
            <a:avLst/>
          </a:prstGeom>
        </p:spPr>
        <p:txBody>
          <a:bodyPr>
            <a:spAutoFit/>
          </a:bodyPr>
          <a:lstStyle/>
          <a:p>
            <a:pPr algn="ctr">
              <a:lnSpc>
                <a:spcPct val="150000"/>
              </a:lnSpc>
              <a:tabLst>
                <a:tab pos="1890395" algn="l"/>
              </a:tabLst>
            </a:pPr>
            <a:r>
              <a:rPr lang="zh-CN" altLang="zh-CN" sz="2800" b="1" kern="100" dirty="0" smtClean="0">
                <a:solidFill>
                  <a:srgbClr val="0000FF"/>
                </a:solidFill>
                <a:latin typeface="Times New Roman" pitchFamily="18" charset="0"/>
                <a:ea typeface="华文细黑" pitchFamily="2" charset="-122"/>
                <a:cs typeface="Times New Roman"/>
              </a:rPr>
              <a:t>胶体知识</a:t>
            </a:r>
            <a:r>
              <a:rPr lang="en-US" altLang="zh-CN" sz="2800" b="1" kern="100" dirty="0" smtClean="0">
                <a:solidFill>
                  <a:srgbClr val="0000FF"/>
                </a:solidFill>
                <a:latin typeface="Times New Roman" pitchFamily="18" charset="0"/>
                <a:ea typeface="华文细黑" pitchFamily="2" charset="-122"/>
                <a:cs typeface="Times New Roman"/>
              </a:rPr>
              <a:t>“4”</a:t>
            </a:r>
            <a:r>
              <a:rPr lang="zh-CN" altLang="zh-CN" sz="2800" b="1" kern="100" dirty="0" smtClean="0">
                <a:solidFill>
                  <a:srgbClr val="0000FF"/>
                </a:solidFill>
                <a:latin typeface="Times New Roman" pitchFamily="18" charset="0"/>
                <a:ea typeface="华文细黑" pitchFamily="2" charset="-122"/>
                <a:cs typeface="Times New Roman"/>
              </a:rPr>
              <a:t>提醒</a:t>
            </a: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胶体微粒一般是</a:t>
            </a:r>
            <a:r>
              <a:rPr lang="zh-CN" altLang="zh-CN" sz="2800" b="1" kern="100" dirty="0" smtClean="0">
                <a:solidFill>
                  <a:srgbClr val="FF0000"/>
                </a:solidFill>
                <a:latin typeface="Times New Roman"/>
                <a:ea typeface="华文细黑"/>
                <a:cs typeface="Times New Roman"/>
              </a:rPr>
              <a:t>离子、分子或难溶物的聚集体</a:t>
            </a:r>
            <a:r>
              <a:rPr lang="zh-CN" altLang="zh-CN" sz="2800" kern="100" dirty="0" smtClean="0">
                <a:latin typeface="Times New Roman"/>
                <a:ea typeface="华文细黑"/>
                <a:cs typeface="Times New Roman"/>
              </a:rPr>
              <a:t>，但有些高分子化合物，如淀粉、蛋白质，因其分子非常大，其相对分子质量通常为几万、几十万甚至上百万、千万，因此</a:t>
            </a:r>
            <a:r>
              <a:rPr lang="zh-CN" altLang="zh-CN" sz="2800" b="1" kern="100" dirty="0" smtClean="0">
                <a:solidFill>
                  <a:srgbClr val="FF0000"/>
                </a:solidFill>
                <a:latin typeface="Times New Roman"/>
                <a:ea typeface="华文细黑"/>
                <a:cs typeface="Times New Roman"/>
              </a:rPr>
              <a:t>一个分子就是一个胶体微粒</a:t>
            </a:r>
            <a:r>
              <a:rPr lang="zh-CN" altLang="zh-CN" sz="2800" kern="100" dirty="0" smtClean="0">
                <a:latin typeface="Times New Roman"/>
                <a:ea typeface="华文细黑"/>
                <a:cs typeface="Times New Roman"/>
              </a:rPr>
              <a:t>，它们的溶液是胶体。</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胶体具有介稳性的主要原因是胶体粒子可以通过吸附而带有电荷，且同种胶体粒子的电性相同。</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在</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胶体中，</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胶体粒子的数目要远远小于原</a:t>
            </a:r>
            <a:r>
              <a:rPr lang="en-US" altLang="zh-CN" sz="2800" b="1" kern="100" dirty="0" smtClean="0">
                <a:solidFill>
                  <a:srgbClr val="FF0000"/>
                </a:solidFill>
                <a:latin typeface="Times New Roman"/>
                <a:ea typeface="华文细黑"/>
                <a:cs typeface="Courier New"/>
              </a:rPr>
              <a:t>FeCl</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溶液中</a:t>
            </a: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的数目。</a:t>
            </a:r>
            <a:endParaRPr lang="zh-CN" altLang="zh-CN" sz="2800" b="1" kern="100" dirty="0">
              <a:solidFill>
                <a:srgbClr val="FF0000"/>
              </a:solidFill>
              <a:effectLst/>
              <a:latin typeface="宋体"/>
              <a:cs typeface="Courier New"/>
            </a:endParaRPr>
          </a:p>
        </p:txBody>
      </p:sp>
      <p:sp>
        <p:nvSpPr>
          <p:cNvPr id="4" name="文本框 3"/>
          <p:cNvSpPr txBox="1"/>
          <p:nvPr/>
        </p:nvSpPr>
        <p:spPr bwMode="auto">
          <a:xfrm>
            <a:off x="1812009" y="-1157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反思归纳</a:t>
            </a:r>
            <a:endParaRPr lang="zh-CN" altLang="en-US" sz="3200" b="1" dirty="0">
              <a:solidFill>
                <a:schemeClr val="bg1"/>
              </a:solidFill>
              <a:latin typeface="+mj-ea"/>
              <a:ea typeface="+mj-ea"/>
              <a:cs typeface="+mn-cs"/>
            </a:endParaRPr>
          </a:p>
        </p:txBody>
      </p:sp>
      <p:sp>
        <p:nvSpPr>
          <p:cNvPr id="5" name="矩形 4"/>
          <p:cNvSpPr/>
          <p:nvPr/>
        </p:nvSpPr>
        <p:spPr>
          <a:xfrm>
            <a:off x="2350790" y="5759450"/>
            <a:ext cx="9672222"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含</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1mol FeCl</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的溶液，完全水解，得到</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Fe(OH)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胶粒为</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A</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a:t>
            </a:r>
            <a:endPar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11472656" y="5229994"/>
            <a:ext cx="815238" cy="1015663"/>
          </a:xfrm>
          <a:prstGeom prst="rect">
            <a:avLst/>
          </a:prstGeom>
        </p:spPr>
        <p:txBody>
          <a:bodyPr wrap="square">
            <a:spAutoFit/>
          </a:bodyPr>
          <a:lstStyle/>
          <a:p>
            <a:r>
              <a:rPr lang="en-US" altLang="zh-CN" sz="6000" b="1" kern="100" dirty="0">
                <a:solidFill>
                  <a:srgbClr val="FF0000"/>
                </a:solidFill>
                <a:latin typeface="宋体"/>
                <a:ea typeface="华文细黑"/>
                <a:cs typeface="Times New Roman"/>
              </a:rPr>
              <a:t>×</a:t>
            </a:r>
            <a:endParaRPr lang="zh-CN" altLang="en-US" sz="6000" b="1" kern="100" dirty="0">
              <a:solidFill>
                <a:srgbClr val="FF0000"/>
              </a:solidFill>
              <a:latin typeface="宋体"/>
              <a:ea typeface="华文细黑"/>
              <a:cs typeface="Times New Roman"/>
            </a:endParaRPr>
          </a:p>
        </p:txBody>
      </p:sp>
      <p:sp>
        <p:nvSpPr>
          <p:cNvPr id="7" name="矩形 6"/>
          <p:cNvSpPr/>
          <p:nvPr/>
        </p:nvSpPr>
        <p:spPr>
          <a:xfrm>
            <a:off x="9695606" y="6322344"/>
            <a:ext cx="2016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远小于</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A</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44022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87150"/>
            <a:ext cx="11502034"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掌握净水剂及其作用原理</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胶体粒子的直径一般在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之间，它决定了胶体粒子具有较大的表面积，吸附力很强，能在水中吸附悬浮固体或毒素形成沉淀，从而达到净化水的目的，这就是胶体净水的原理。能在水中自然形成胶体，并且对水质无明显副作用的物质有</a:t>
            </a:r>
            <a:r>
              <a:rPr lang="en-US" altLang="zh-CN" sz="2800" b="1" kern="100" dirty="0">
                <a:solidFill>
                  <a:srgbClr val="FF0000"/>
                </a:solidFill>
                <a:latin typeface="Times New Roman"/>
                <a:ea typeface="华文细黑"/>
                <a:cs typeface="Courier New"/>
              </a:rPr>
              <a:t>KAl(SO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·12H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·6H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kern="100" dirty="0">
                <a:latin typeface="Times New Roman"/>
                <a:ea typeface="华文细黑"/>
                <a:cs typeface="Times New Roman"/>
              </a:rPr>
              <a:t>等，这样的物质被称为</a:t>
            </a:r>
            <a:r>
              <a:rPr lang="zh-CN" altLang="zh-CN" sz="2800" b="1" kern="100" dirty="0">
                <a:solidFill>
                  <a:srgbClr val="FF0000"/>
                </a:solidFill>
                <a:latin typeface="Times New Roman"/>
                <a:ea typeface="华文细黑"/>
                <a:cs typeface="Times New Roman"/>
              </a:rPr>
              <a:t>净水剂</a:t>
            </a:r>
            <a:r>
              <a:rPr lang="zh-CN" altLang="zh-CN" sz="2800" kern="100" dirty="0">
                <a:latin typeface="Times New Roman"/>
                <a:ea typeface="华文细黑"/>
                <a:cs typeface="Times New Roman"/>
              </a:rPr>
              <a:t>，其形成胶体的化学原理是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发生水解反应分别生成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766614" y="5093236"/>
            <a:ext cx="11017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明矾、</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是净水剂，但不能杀菌消毒，只能吸附悬浮物；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8" name="矩形 7"/>
          <p:cNvSpPr/>
          <p:nvPr/>
        </p:nvSpPr>
        <p:spPr>
          <a:xfrm>
            <a:off x="766614" y="5734050"/>
            <a:ext cx="7920880" cy="523220"/>
          </a:xfrm>
          <a:prstGeom prst="rect">
            <a:avLst/>
          </a:prstGeom>
        </p:spPr>
        <p:txBody>
          <a:bodyPr wrap="squar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84</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消毒液</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NaClO</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等才能</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杀菌消毒；</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0929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944" y="670340"/>
            <a:ext cx="1147578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胶体</a:t>
            </a:r>
            <a:r>
              <a:rPr lang="zh-CN" altLang="zh-CN" sz="2800" b="1" kern="100" dirty="0">
                <a:solidFill>
                  <a:srgbClr val="0000FF"/>
                </a:solidFill>
                <a:latin typeface="Times New Roman"/>
                <a:cs typeface="Times New Roman"/>
              </a:rPr>
              <a:t>的性质</a:t>
            </a:r>
          </a:p>
          <a:p>
            <a:pPr algn="just">
              <a:lnSpc>
                <a:spcPct val="150000"/>
              </a:lnSpc>
              <a:spcAft>
                <a:spcPts val="0"/>
              </a:spcAft>
              <a:tabLst>
                <a:tab pos="1890395" algn="l"/>
              </a:tabLst>
            </a:pPr>
            <a:r>
              <a:rPr lang="en-US" altLang="zh-CN" sz="2800" kern="100" dirty="0">
                <a:latin typeface="Times New Roman"/>
                <a:ea typeface="华文细黑"/>
                <a:cs typeface="Courier New"/>
              </a:rPr>
              <a:t>(1)Fe(OH)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胶体无色、透明，能发生丁达尔现象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9B)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浓氨水中滴加</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饱和溶液可制得</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3A)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用可见光束照射以区别溶液和胶体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8D</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矩形 8"/>
          <p:cNvSpPr/>
          <p:nvPr/>
        </p:nvSpPr>
        <p:spPr>
          <a:xfrm>
            <a:off x="7920971" y="203121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200" b="1" dirty="0">
              <a:solidFill>
                <a:srgbClr val="FF0000"/>
              </a:solidFill>
            </a:endParaRPr>
          </a:p>
        </p:txBody>
      </p:sp>
      <p:sp>
        <p:nvSpPr>
          <p:cNvPr id="10" name="矩形 9"/>
          <p:cNvSpPr/>
          <p:nvPr/>
        </p:nvSpPr>
        <p:spPr>
          <a:xfrm>
            <a:off x="8375088" y="333099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6311230" y="4583663"/>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868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959" y="886364"/>
            <a:ext cx="11524006" cy="2677656"/>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稀豆浆、硅酸、氯化铁溶液均为胶体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能在</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胶体中大量共存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安徽理综，</a:t>
            </a:r>
            <a:r>
              <a:rPr lang="en-US" altLang="zh-CN" sz="2800" kern="100" dirty="0">
                <a:solidFill>
                  <a:prstClr val="black"/>
                </a:solidFill>
                <a:latin typeface="Times New Roman"/>
                <a:ea typeface="华文细黑"/>
                <a:cs typeface="Courier New"/>
              </a:rPr>
              <a:t>9C)</a:t>
            </a:r>
            <a:endParaRPr lang="zh-CN" altLang="zh-CN" sz="2800" kern="100" dirty="0">
              <a:solidFill>
                <a:prstClr val="black"/>
              </a:solidFill>
              <a:latin typeface="宋体"/>
              <a:cs typeface="Courier New"/>
            </a:endParaRPr>
          </a:p>
        </p:txBody>
      </p:sp>
      <p:sp>
        <p:nvSpPr>
          <p:cNvPr id="2" name="矩形 1"/>
          <p:cNvSpPr/>
          <p:nvPr/>
        </p:nvSpPr>
        <p:spPr>
          <a:xfrm>
            <a:off x="6668870" y="99085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 name="矩形 3"/>
          <p:cNvSpPr/>
          <p:nvPr/>
        </p:nvSpPr>
        <p:spPr>
          <a:xfrm>
            <a:off x="8569186" y="227940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158" y="811798"/>
            <a:ext cx="11639246" cy="4616648"/>
          </a:xfrm>
          <a:prstGeom prst="rect">
            <a:avLst/>
          </a:prstGeom>
        </p:spPr>
        <p:txBody>
          <a:bodyPr>
            <a:spAutoFit/>
          </a:bodyPr>
          <a:lstStyle/>
          <a:p>
            <a:pPr algn="just">
              <a:lnSpc>
                <a:spcPct val="150000"/>
              </a:lnSpc>
              <a:tabLst>
                <a:tab pos="1890395" algn="l"/>
              </a:tabLst>
            </a:pPr>
            <a:r>
              <a:rPr lang="zh-CN" altLang="zh-CN" sz="2800" b="1" kern="100" dirty="0" smtClean="0">
                <a:solidFill>
                  <a:srgbClr val="0000FF"/>
                </a:solidFill>
                <a:latin typeface="Times New Roman"/>
                <a:cs typeface="Times New Roman"/>
              </a:rPr>
              <a:t>概念</a:t>
            </a:r>
            <a:r>
              <a:rPr lang="zh-CN" altLang="zh-CN" sz="2800" b="1" kern="100" dirty="0">
                <a:solidFill>
                  <a:srgbClr val="0000FF"/>
                </a:solidFill>
                <a:latin typeface="Times New Roman"/>
                <a:cs typeface="Times New Roman"/>
              </a:rPr>
              <a:t>的判断与理解</a:t>
            </a:r>
          </a:p>
          <a:p>
            <a:pPr algn="just">
              <a:lnSpc>
                <a:spcPct val="150000"/>
              </a:lnSpc>
              <a:spcAft>
                <a:spcPts val="0"/>
              </a:spcAft>
              <a:tabLst>
                <a:tab pos="1890395" algn="l"/>
              </a:tabLst>
            </a:pPr>
            <a:r>
              <a:rPr lang="en-US" altLang="zh-CN" sz="2800" kern="100" dirty="0" smtClean="0">
                <a:latin typeface="Times New Roman"/>
                <a:ea typeface="华文细黑"/>
                <a:cs typeface="Courier New"/>
              </a:rPr>
              <a:t>(6)SiO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既能和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溶液反应又能和氢氟酸反应，所以是两性氧化物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安徽</a:t>
            </a:r>
            <a:r>
              <a:rPr lang="zh-CN" altLang="en-US" sz="2800" kern="100" dirty="0" smtClean="0">
                <a:latin typeface="Times New Roman"/>
                <a:ea typeface="华文细黑"/>
                <a:cs typeface="Times New Roman"/>
              </a:rPr>
              <a:t>理综</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9D)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黑火药由硫黄、硝石、木炭三种物质按一定比例混合而成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(8)SO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均为酸性氧化物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(2013·</a:t>
            </a:r>
            <a:r>
              <a:rPr lang="zh-CN" altLang="zh-CN" sz="2800" kern="100" dirty="0" smtClean="0">
                <a:latin typeface="Times New Roman"/>
                <a:ea typeface="华文细黑"/>
                <a:cs typeface="Times New Roman"/>
              </a:rPr>
              <a:t>四川理综，</a:t>
            </a:r>
            <a:r>
              <a:rPr lang="en-US" altLang="zh-CN" sz="2800" kern="100" dirty="0" smtClean="0">
                <a:latin typeface="Times New Roman"/>
                <a:ea typeface="华文细黑"/>
                <a:cs typeface="Courier New"/>
              </a:rPr>
              <a:t>2A)</a:t>
            </a:r>
          </a:p>
        </p:txBody>
      </p:sp>
      <p:sp>
        <p:nvSpPr>
          <p:cNvPr id="5" name="矩形 4"/>
          <p:cNvSpPr/>
          <p:nvPr/>
        </p:nvSpPr>
        <p:spPr>
          <a:xfrm>
            <a:off x="11034915" y="141357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6" name="矩形 5"/>
          <p:cNvSpPr/>
          <p:nvPr/>
        </p:nvSpPr>
        <p:spPr>
          <a:xfrm>
            <a:off x="9695606" y="2781722"/>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5807174" y="4005858"/>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205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5845" y="556213"/>
            <a:ext cx="10352865" cy="69176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元素、微粒及物质间的关系</a:t>
            </a:r>
            <a:r>
              <a:rPr lang="zh-CN" altLang="zh-CN" sz="2800" kern="100" dirty="0" smtClean="0">
                <a:latin typeface="Times New Roman"/>
                <a:ea typeface="华文细黑"/>
                <a:cs typeface="Times New Roman"/>
              </a:rPr>
              <a:t>图</a:t>
            </a:r>
          </a:p>
        </p:txBody>
      </p:sp>
      <p:pic>
        <p:nvPicPr>
          <p:cNvPr id="2050" name="Picture 2" descr="HX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03" y="1531253"/>
            <a:ext cx="7137214" cy="45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008816" y="1989634"/>
            <a:ext cx="301877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离子晶体：</a:t>
            </a:r>
            <a:r>
              <a:rPr lang="en-US" altLang="zh-CN" sz="2800" b="1" kern="100" dirty="0" smtClean="0">
                <a:solidFill>
                  <a:srgbClr val="FF0000"/>
                </a:solidFill>
                <a:latin typeface="Times New Roman"/>
                <a:ea typeface="华文细黑"/>
                <a:cs typeface="Courier New"/>
              </a:rPr>
              <a:t>NaCl)</a:t>
            </a:r>
            <a:endParaRPr lang="zh-CN" altLang="en-US" sz="2800" b="1" dirty="0"/>
          </a:p>
        </p:txBody>
      </p:sp>
      <p:sp>
        <p:nvSpPr>
          <p:cNvPr id="5" name="矩形 4"/>
          <p:cNvSpPr/>
          <p:nvPr/>
        </p:nvSpPr>
        <p:spPr>
          <a:xfrm>
            <a:off x="7895406" y="3123759"/>
            <a:ext cx="3996607" cy="954107"/>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金属晶体：</a:t>
            </a:r>
            <a:r>
              <a:rPr lang="en-US" altLang="zh-CN" sz="2800" b="1" kern="100" dirty="0" smtClean="0">
                <a:solidFill>
                  <a:srgbClr val="FF0000"/>
                </a:solidFill>
                <a:latin typeface="Times New Roman"/>
                <a:ea typeface="华文细黑"/>
                <a:cs typeface="Courier New"/>
              </a:rPr>
              <a:t>Fe</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Cu)</a:t>
            </a:r>
          </a:p>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原子晶体：石墨、</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6" name="矩形 5"/>
          <p:cNvSpPr/>
          <p:nvPr/>
        </p:nvSpPr>
        <p:spPr>
          <a:xfrm>
            <a:off x="7902781" y="4856002"/>
            <a:ext cx="3935693"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分子晶体：</a:t>
            </a:r>
            <a:r>
              <a:rPr lang="en-US" altLang="zh-CN" sz="2800" b="1" kern="100" dirty="0" smtClean="0">
                <a:solidFill>
                  <a:srgbClr val="FF0000"/>
                </a:solidFill>
                <a:latin typeface="Times New Roman"/>
                <a:ea typeface="华文细黑"/>
                <a:cs typeface="Courier New"/>
              </a:rPr>
              <a:t>CO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HCl)</a:t>
            </a:r>
            <a:endParaRPr lang="zh-CN" altLang="en-US" sz="2800" b="1"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108" y="765498"/>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福尔马林、水玻璃、氨水均为混合物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石油是混合物，其分馏产品汽油为纯净物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金属氧化物均为碱性氧化物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7B)</a:t>
            </a:r>
            <a:endParaRPr lang="zh-CN" altLang="zh-CN" sz="1050" kern="100" dirty="0">
              <a:solidFill>
                <a:prstClr val="black"/>
              </a:solidFill>
              <a:latin typeface="宋体"/>
              <a:cs typeface="Courier New"/>
            </a:endParaRPr>
          </a:p>
        </p:txBody>
      </p:sp>
      <p:sp>
        <p:nvSpPr>
          <p:cNvPr id="2" name="矩形 1"/>
          <p:cNvSpPr/>
          <p:nvPr/>
        </p:nvSpPr>
        <p:spPr>
          <a:xfrm>
            <a:off x="6491794" y="765498"/>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7434515" y="2056611"/>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5" name="矩形 4"/>
          <p:cNvSpPr/>
          <p:nvPr/>
        </p:nvSpPr>
        <p:spPr>
          <a:xfrm>
            <a:off x="5295025" y="336034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8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93490"/>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物质</a:t>
            </a:r>
            <a:r>
              <a:rPr lang="zh-CN" altLang="zh-CN" sz="2800" b="1" kern="100" dirty="0">
                <a:solidFill>
                  <a:srgbClr val="0000FF"/>
                </a:solidFill>
                <a:latin typeface="Times New Roman"/>
                <a:cs typeface="Times New Roman"/>
              </a:rPr>
              <a:t>的性质和用途</a:t>
            </a: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a:t>
            </a:r>
            <a:r>
              <a:rPr lang="zh-CN" altLang="zh-CN" sz="2800" kern="100" dirty="0">
                <a:latin typeface="Times New Roman"/>
                <a:ea typeface="华文细黑"/>
                <a:cs typeface="Times New Roman"/>
              </a:rPr>
              <a:t>通过化学变化可以直接将水转变为汽油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(13)</a:t>
            </a:r>
            <a:r>
              <a:rPr lang="zh-CN" altLang="zh-CN" sz="2800" kern="100" dirty="0">
                <a:latin typeface="Times New Roman"/>
                <a:ea typeface="华文细黑"/>
                <a:cs typeface="Times New Roman"/>
              </a:rPr>
              <a:t>石油裂解、煤的干馏、玉米制醇、蛋白质的变性和纳米银粒子的聚集都是化学变化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(14)</a:t>
            </a:r>
            <a:r>
              <a:rPr lang="zh-CN" altLang="zh-CN" sz="2800" kern="100" dirty="0">
                <a:latin typeface="Times New Roman"/>
                <a:ea typeface="华文细黑"/>
                <a:cs typeface="Times New Roman"/>
              </a:rPr>
              <a:t>室温下，不能将浓硫酸盛放在铁桶中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6B)</a:t>
            </a:r>
            <a:endParaRPr lang="zh-CN" altLang="zh-CN" sz="2800" kern="100" dirty="0">
              <a:effectLst/>
              <a:latin typeface="宋体"/>
              <a:cs typeface="Courier New"/>
            </a:endParaRPr>
          </a:p>
        </p:txBody>
      </p:sp>
      <p:sp>
        <p:nvSpPr>
          <p:cNvPr id="6" name="矩形 5"/>
          <p:cNvSpPr/>
          <p:nvPr/>
        </p:nvSpPr>
        <p:spPr>
          <a:xfrm>
            <a:off x="7086785" y="1341562"/>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2566814" y="325608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6726745" y="4544639"/>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920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670340"/>
            <a:ext cx="11639246"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(15)NH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F</a:t>
            </a:r>
            <a:r>
              <a:rPr lang="zh-CN" altLang="zh-CN" sz="2800" kern="100" dirty="0">
                <a:latin typeface="Times New Roman"/>
                <a:ea typeface="华文细黑"/>
                <a:cs typeface="Times New Roman"/>
              </a:rPr>
              <a:t>水溶液中含有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溶液不能存放于玻璃试剂瓶中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(16)</a:t>
            </a:r>
            <a:r>
              <a:rPr lang="zh-CN" altLang="zh-CN" sz="2800" kern="100" dirty="0">
                <a:latin typeface="Times New Roman"/>
                <a:ea typeface="华文细黑"/>
                <a:cs typeface="Times New Roman"/>
              </a:rPr>
              <a:t>可燃冰主要是甲烷与水在低温高压下形成的水合物晶体，因此可存在于海底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(17)</a:t>
            </a:r>
            <a:r>
              <a:rPr lang="zh-CN" altLang="zh-CN" sz="2800" kern="100" dirty="0">
                <a:latin typeface="Times New Roman"/>
                <a:ea typeface="华文细黑"/>
                <a:cs typeface="Times New Roman"/>
              </a:rPr>
              <a:t>可用蘸浓盐酸的棉棒检验输送氨气的管道是否漏气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(18)</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漂白纸浆和草帽辫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11A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0962907" y="477466"/>
            <a:ext cx="748923" cy="949299"/>
          </a:xfrm>
          <a:prstGeom prst="rect">
            <a:avLst/>
          </a:prstGeom>
        </p:spPr>
        <p:txBody>
          <a:bodyPr wrap="none">
            <a:spAutoFit/>
          </a:bodyPr>
          <a:lstStyle/>
          <a:p>
            <a:pPr>
              <a:lnSpc>
                <a:spcPct val="150000"/>
              </a:lnSpc>
              <a:tabLst>
                <a:tab pos="1890395" algn="l"/>
              </a:tabLst>
            </a:pPr>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1389212" y="2565698"/>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5" name="矩形 4"/>
          <p:cNvSpPr/>
          <p:nvPr/>
        </p:nvSpPr>
        <p:spPr>
          <a:xfrm>
            <a:off x="8694345" y="3808212"/>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6" name="矩形 5"/>
          <p:cNvSpPr/>
          <p:nvPr/>
        </p:nvSpPr>
        <p:spPr>
          <a:xfrm>
            <a:off x="4733905" y="5153341"/>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8075"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sz="4400" b="1"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9049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2" y="693490"/>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(19)</a:t>
            </a:r>
            <a:r>
              <a:rPr lang="zh-CN" altLang="zh-CN" sz="2800" kern="100" dirty="0">
                <a:solidFill>
                  <a:prstClr val="black"/>
                </a:solidFill>
                <a:latin typeface="Times New Roman"/>
                <a:ea typeface="华文细黑"/>
                <a:cs typeface="Times New Roman"/>
              </a:rPr>
              <a:t>用硫酸清洗锅炉中的水垢</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(20)</a:t>
            </a:r>
            <a:r>
              <a:rPr lang="zh-CN" altLang="zh-CN" sz="2800" kern="100" dirty="0">
                <a:solidFill>
                  <a:prstClr val="black"/>
                </a:solidFill>
                <a:latin typeface="Times New Roman"/>
                <a:ea typeface="华文细黑"/>
                <a:cs typeface="Times New Roman"/>
              </a:rPr>
              <a:t>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作沉淀剂，除去废水中的</a:t>
            </a:r>
            <a:r>
              <a:rPr lang="en-US" altLang="zh-CN" sz="2800" kern="100" dirty="0">
                <a:solidFill>
                  <a:prstClr val="black"/>
                </a:solidFill>
                <a:latin typeface="Times New Roman"/>
                <a:ea typeface="华文细黑"/>
                <a:cs typeface="Courier New"/>
              </a:rPr>
              <a:t>Cu</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Hg</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11D)</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(21)</a:t>
            </a:r>
            <a:r>
              <a:rPr lang="zh-CN" altLang="zh-CN" sz="2800" kern="100" dirty="0">
                <a:solidFill>
                  <a:prstClr val="black"/>
                </a:solidFill>
                <a:latin typeface="Times New Roman"/>
                <a:ea typeface="华文细黑"/>
                <a:cs typeface="Times New Roman"/>
              </a:rPr>
              <a:t>石英只能用于生产光导纤维</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福建理综，</a:t>
            </a:r>
            <a:r>
              <a:rPr lang="en-US" altLang="zh-CN" sz="2800" kern="100" dirty="0">
                <a:solidFill>
                  <a:prstClr val="black"/>
                </a:solidFill>
                <a:latin typeface="Times New Roman"/>
                <a:ea typeface="华文细黑"/>
                <a:cs typeface="Courier New"/>
              </a:rPr>
              <a:t>6A)</a:t>
            </a:r>
            <a:endParaRPr lang="zh-CN" altLang="zh-CN" sz="2800" kern="100" dirty="0">
              <a:solidFill>
                <a:prstClr val="black"/>
              </a:solidFill>
              <a:latin typeface="宋体"/>
              <a:cs typeface="Courier New"/>
            </a:endParaRPr>
          </a:p>
        </p:txBody>
      </p:sp>
      <p:sp>
        <p:nvSpPr>
          <p:cNvPr id="7" name="矩形 6"/>
          <p:cNvSpPr/>
          <p:nvPr/>
        </p:nvSpPr>
        <p:spPr>
          <a:xfrm>
            <a:off x="5015086" y="693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7999739" y="2000236"/>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0" name="矩形 9"/>
          <p:cNvSpPr/>
          <p:nvPr/>
        </p:nvSpPr>
        <p:spPr>
          <a:xfrm>
            <a:off x="5323438" y="3259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73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1200" y="829016"/>
            <a:ext cx="11524006" cy="131620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6)</a:t>
            </a:r>
            <a:r>
              <a:rPr lang="zh-CN" altLang="zh-CN" sz="2800" kern="100" dirty="0">
                <a:latin typeface="Times New Roman"/>
                <a:ea typeface="华文细黑"/>
                <a:cs typeface="Times New Roman"/>
              </a:rPr>
              <a:t>下列有关我国古代技术应用中，其工作原理不涉及化学反应的是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4015145689"/>
              </p:ext>
            </p:extLst>
          </p:nvPr>
        </p:nvGraphicFramePr>
        <p:xfrm>
          <a:off x="307566" y="2289241"/>
          <a:ext cx="11274968" cy="3672408"/>
        </p:xfrm>
        <a:graphic>
          <a:graphicData uri="http://schemas.openxmlformats.org/drawingml/2006/table">
            <a:tbl>
              <a:tblPr/>
              <a:tblGrid>
                <a:gridCol w="2818742"/>
                <a:gridCol w="2724748"/>
                <a:gridCol w="2912736"/>
                <a:gridCol w="2818742"/>
              </a:tblGrid>
              <a:tr h="79208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A.</a:t>
                      </a:r>
                      <a:r>
                        <a:rPr lang="zh-CN" sz="2800" kern="100" baseline="0" dirty="0">
                          <a:effectLst/>
                          <a:latin typeface="Times New Roman"/>
                          <a:ea typeface="华文细黑"/>
                          <a:cs typeface="Times New Roman"/>
                        </a:rPr>
                        <a:t>火药使用</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B.</a:t>
                      </a:r>
                      <a:r>
                        <a:rPr lang="zh-CN" sz="2800" kern="100" baseline="0" dirty="0">
                          <a:effectLst/>
                          <a:latin typeface="Times New Roman"/>
                          <a:ea typeface="华文细黑"/>
                          <a:cs typeface="Times New Roman"/>
                        </a:rPr>
                        <a:t>粮食酿酒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C.</a:t>
                      </a:r>
                      <a:r>
                        <a:rPr lang="zh-CN" sz="2800" kern="100" baseline="0">
                          <a:effectLst/>
                          <a:latin typeface="Times New Roman"/>
                          <a:ea typeface="华文细黑"/>
                          <a:cs typeface="Times New Roman"/>
                        </a:rPr>
                        <a:t>转轮排字</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D.</a:t>
                      </a:r>
                      <a:r>
                        <a:rPr lang="zh-CN" sz="2800" kern="100" baseline="0">
                          <a:effectLst/>
                          <a:latin typeface="Times New Roman"/>
                          <a:ea typeface="华文细黑"/>
                          <a:cs typeface="Times New Roman"/>
                        </a:rPr>
                        <a:t>铁的冶炼</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0">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6872" name="Picture 8" descr="C:\Users\Administrator\Desktop\人教版 化学\HX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92" y="3574514"/>
            <a:ext cx="2206102"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1" name="Picture 7" descr="C:\Users\Administrator\Desktop\人教版 化学\HX42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68" y="3603831"/>
            <a:ext cx="2334304"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C:\Users\Administrator\Desktop\人教版 化学\HX42C.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975" y="3485504"/>
            <a:ext cx="2175798" cy="2175798"/>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descr="C:\Users\Administrator\Desktop\人教版 化学\HX4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101" y="3533955"/>
            <a:ext cx="2373500" cy="20788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1">
            <a:hlinkClick r:id="rId6"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7"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8"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9"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2746488" y="1508225"/>
            <a:ext cx="591829" cy="769441"/>
          </a:xfrm>
          <a:prstGeom prst="rect">
            <a:avLst/>
          </a:prstGeom>
        </p:spPr>
        <p:txBody>
          <a:bodyPr wrap="none">
            <a:spAutoFit/>
          </a:bodyPr>
          <a:lstStyle/>
          <a:p>
            <a:r>
              <a:rPr lang="en-US" altLang="zh-CN" sz="4400" b="1" kern="100" dirty="0" smtClean="0">
                <a:solidFill>
                  <a:srgbClr val="FF0000"/>
                </a:solidFill>
                <a:latin typeface="Times New Roman" panose="02020603050405020304" pitchFamily="18" charset="0"/>
                <a:ea typeface="华文细黑"/>
                <a:cs typeface="Times New Roman" panose="02020603050405020304" pitchFamily="18" charset="0"/>
              </a:rPr>
              <a:t>C</a:t>
            </a:r>
            <a:endParaRPr lang="zh-CN" altLang="en-US" sz="44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65478" y="837506"/>
            <a:ext cx="11074344" cy="397031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项，火药在适当条件下自身迅速燃烧生成大量气体，此过程涉及化学变化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项，粮食酿酒经历了淀粉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葡萄糖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乙醇的化学变化过程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项，转轮排字过程中没有新物质生成，不涉及化学反应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项，铁的冶炼是利用氧化还原反应，将铁元素还原为铁单质的过程。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1050" b="1" kern="100" dirty="0">
              <a:solidFill>
                <a:schemeClr val="accent6">
                  <a:lumMod val="75000"/>
                </a:schemeClr>
              </a:solidFill>
              <a:effectLst/>
              <a:latin typeface="宋体"/>
              <a:cs typeface="Courier New"/>
            </a:endParaRPr>
          </a:p>
        </p:txBody>
      </p:sp>
      <p:sp>
        <p:nvSpPr>
          <p:cNvPr id="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340" y="621482"/>
            <a:ext cx="11733225" cy="6084462"/>
          </a:xfrm>
          <a:prstGeom prst="rect">
            <a:avLst/>
          </a:prstGeom>
        </p:spPr>
        <p:txBody>
          <a:bodyPr wrap="square" lIns="121898" tIns="60948" rIns="121898" bIns="60948">
            <a:spAutoFit/>
          </a:bodyPr>
          <a:lstStyle/>
          <a:p>
            <a:pPr algn="just">
              <a:lnSpc>
                <a:spcPct val="135000"/>
              </a:lnSpc>
              <a:spcAft>
                <a:spcPts val="0"/>
              </a:spcAft>
              <a:tabLst>
                <a:tab pos="1890395" algn="l"/>
              </a:tabLs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中华民族有着光辉灿烂的发明史。下列发明创造不涉及化学反应的是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用胆矾炼铜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用铁矿石炼铁</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烧结粘土制陶瓷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打磨磁石制指南针</a:t>
            </a:r>
            <a:endParaRPr lang="zh-CN" altLang="zh-CN" sz="2800" kern="100" dirty="0">
              <a:latin typeface="宋体"/>
              <a:cs typeface="Courier New"/>
            </a:endParaRPr>
          </a:p>
          <a:p>
            <a:pPr algn="just">
              <a:lnSpc>
                <a:spcPct val="135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项，用胆矾炼铜，即由</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，铜元素被还原，有新物质生成，发生化学反应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项，用铁矿石炼铁，即由</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生成铁，铁元素被还原，有新物质生成，发生化学反应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zh-CN" altLang="zh-CN" sz="2800" b="1" kern="100" dirty="0">
                <a:solidFill>
                  <a:srgbClr val="FF0000"/>
                </a:solidFill>
                <a:latin typeface="Times New Roman"/>
                <a:ea typeface="华文细黑"/>
                <a:cs typeface="Times New Roman"/>
              </a:rPr>
              <a:t>陶瓷是以粘土为原料高温烧结而成，发生化学反应</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项，打磨磁石制指南针，只是物质外形改变，不涉及化学反应。</a:t>
            </a:r>
            <a:endParaRPr lang="zh-CN" altLang="zh-CN" sz="2800" kern="100" dirty="0">
              <a:effectLst/>
              <a:latin typeface="宋体"/>
              <a:cs typeface="Courier New"/>
            </a:endParaRPr>
          </a:p>
        </p:txBody>
      </p:sp>
      <p:sp>
        <p:nvSpPr>
          <p:cNvPr id="2" name="矩形 1"/>
          <p:cNvSpPr/>
          <p:nvPr/>
        </p:nvSpPr>
        <p:spPr>
          <a:xfrm>
            <a:off x="3070870" y="1018790"/>
            <a:ext cx="554960" cy="898836"/>
          </a:xfrm>
          <a:prstGeom prst="rect">
            <a:avLst/>
          </a:prstGeom>
        </p:spPr>
        <p:txBody>
          <a:bodyPr wrap="none">
            <a:spAutoFit/>
          </a:bodyPr>
          <a:lstStyle/>
          <a:p>
            <a:pPr lvl="0" algn="just">
              <a:lnSpc>
                <a:spcPct val="150000"/>
              </a:lnSpc>
              <a:tabLst>
                <a:tab pos="1890395" algn="l"/>
              </a:tabLst>
            </a:pPr>
            <a:r>
              <a:rPr lang="en-US" altLang="zh-CN" sz="4000" b="1" kern="100" dirty="0" smtClean="0">
                <a:solidFill>
                  <a:srgbClr val="FF0000"/>
                </a:solidFill>
                <a:latin typeface="Times New Roman"/>
                <a:ea typeface="华文细黑"/>
                <a:cs typeface="Courier New"/>
              </a:rPr>
              <a:t>D</a:t>
            </a:r>
            <a:endParaRPr lang="zh-CN" altLang="zh-CN" sz="1400" b="1" kern="100" dirty="0">
              <a:solidFill>
                <a:srgbClr val="FF0000"/>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341" y="765498"/>
            <a:ext cx="11185087"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下列过程没有发生化学反应的是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用活性炭去除冰箱中的异味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用热碱水清除炊具上残留的油污</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用浸泡过高锰酸钾溶液的硅藻土保鲜水果</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用含硅胶、铁粉的透气小袋与食品一起密封</a:t>
            </a:r>
            <a:r>
              <a:rPr lang="zh-CN" altLang="zh-CN" sz="2800" kern="100" dirty="0" smtClean="0">
                <a:latin typeface="Times New Roman"/>
                <a:ea typeface="华文细黑"/>
                <a:cs typeface="Times New Roman"/>
              </a:rPr>
              <a:t>包装</a:t>
            </a:r>
            <a:endParaRPr lang="zh-CN" altLang="zh-CN" sz="2800" kern="100" dirty="0">
              <a:latin typeface="宋体"/>
              <a:cs typeface="Courier New"/>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45805" y="646508"/>
            <a:ext cx="11617054" cy="594006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项，活性炭具有吸附性，能够吸附冰箱中的异味，发生的是物理变化，故正确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项，油污属于酯类物质，可以在热碱水条件下发生水解反应生成醇和有机盐，属于化学变化，故不正确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项，该过程利用的是酸性高锰酸钾溶液氧化水果产生的乙烯，属于化学变化，故不正确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项，硅胶起吸水作用，铁粉起还原剂作用，防止食物被氧化，属于化学变化，故不正确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750"/>
                                        <p:tgtEl>
                                          <p:spTgt spid="1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4037" y="117426"/>
            <a:ext cx="11733225"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叫</a:t>
            </a:r>
            <a:r>
              <a:rPr lang="zh-CN" altLang="zh-CN" sz="2800" kern="100" dirty="0">
                <a:latin typeface="Times New Roman"/>
                <a:ea typeface="华文细黑"/>
                <a:cs typeface="Times New Roman"/>
              </a:rPr>
              <a:t>同素异形体。同素异形体的形成有两种方式：</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原子个数不同，如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原子排列方式不同，如金刚石和石墨。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同素异形体之间的性质差异主要体现</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性质</a:t>
            </a:r>
            <a:r>
              <a:rPr lang="zh-CN" altLang="zh-CN" sz="2800" kern="100" dirty="0">
                <a:latin typeface="Times New Roman"/>
                <a:ea typeface="华文细黑"/>
                <a:cs typeface="Times New Roman"/>
              </a:rPr>
              <a:t>上，同素异形体之间的转化</a:t>
            </a:r>
            <a:r>
              <a:rPr lang="zh-CN" altLang="zh-CN" sz="2800" kern="100" dirty="0" smtClean="0">
                <a:latin typeface="Times New Roman"/>
                <a:ea typeface="华文细黑"/>
                <a:cs typeface="Times New Roman"/>
              </a:rPr>
              <a:t>属于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混合物和纯净物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纯净物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78582" y="621482"/>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同种元素形成</a:t>
            </a:r>
            <a:r>
              <a:rPr lang="zh-CN" altLang="zh-CN" sz="2800" b="1" kern="100" dirty="0" smtClean="0">
                <a:solidFill>
                  <a:srgbClr val="0000FF"/>
                </a:solidFill>
                <a:latin typeface="Times New Roman"/>
                <a:ea typeface="华文细黑"/>
                <a:cs typeface="Times New Roman"/>
              </a:rPr>
              <a:t>的</a:t>
            </a:r>
            <a:r>
              <a:rPr lang="zh-CN" altLang="en-US" sz="2800" b="1" kern="100" dirty="0">
                <a:solidFill>
                  <a:srgbClr val="FF0000"/>
                </a:solidFill>
                <a:latin typeface="Times New Roman"/>
                <a:ea typeface="华文细黑"/>
                <a:cs typeface="Times New Roman"/>
              </a:rPr>
              <a:t>结构</a:t>
            </a:r>
            <a:r>
              <a:rPr lang="zh-CN" altLang="zh-CN" sz="2800" b="1" kern="100" dirty="0" smtClean="0">
                <a:solidFill>
                  <a:srgbClr val="FF0000"/>
                </a:solidFill>
                <a:latin typeface="Times New Roman"/>
                <a:ea typeface="华文细黑"/>
                <a:cs typeface="Times New Roman"/>
              </a:rPr>
              <a:t>不同</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0000FF"/>
                </a:solidFill>
                <a:latin typeface="Times New Roman"/>
                <a:ea typeface="华文细黑"/>
                <a:cs typeface="Times New Roman"/>
              </a:rPr>
              <a:t>单质</a:t>
            </a:r>
            <a:endParaRPr lang="zh-CN" altLang="en-US" sz="2800" b="1" kern="100" dirty="0">
              <a:solidFill>
                <a:srgbClr val="0000FF"/>
              </a:solidFill>
              <a:latin typeface="Times New Roman"/>
              <a:ea typeface="华文细黑"/>
              <a:cs typeface="Times New Roman"/>
            </a:endParaRPr>
          </a:p>
        </p:txBody>
      </p:sp>
      <p:sp>
        <p:nvSpPr>
          <p:cNvPr id="3" name="矩形 2"/>
          <p:cNvSpPr/>
          <p:nvPr/>
        </p:nvSpPr>
        <p:spPr>
          <a:xfrm>
            <a:off x="6672596" y="2133650"/>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物理</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1835159" y="2787442"/>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化学</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2144942" y="4005858"/>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同种</a:t>
            </a:r>
            <a:r>
              <a:rPr lang="zh-CN" altLang="zh-CN" sz="2800" b="1" kern="100" dirty="0">
                <a:solidFill>
                  <a:srgbClr val="0000FF"/>
                </a:solidFill>
                <a:latin typeface="Times New Roman"/>
                <a:ea typeface="华文细黑"/>
                <a:cs typeface="Times New Roman"/>
              </a:rPr>
              <a:t>单质或化合物组成的物质</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2144942" y="4665505"/>
            <a:ext cx="628890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几种</a:t>
            </a:r>
            <a:r>
              <a:rPr lang="zh-CN" altLang="zh-CN" sz="2800" b="1" kern="100" dirty="0">
                <a:solidFill>
                  <a:srgbClr val="0000FF"/>
                </a:solidFill>
                <a:latin typeface="Times New Roman"/>
                <a:ea typeface="华文细黑"/>
                <a:cs typeface="Times New Roman"/>
              </a:rPr>
              <a:t>不同的单质或化合物组成的物质</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4835751" y="2813165"/>
            <a:ext cx="4493538" cy="523220"/>
          </a:xfrm>
          <a:prstGeom prst="rect">
            <a:avLst/>
          </a:prstGeom>
        </p:spPr>
        <p:txBody>
          <a:bodyPr wrap="none">
            <a:spAutoFit/>
          </a:bodyPr>
          <a:lstStyle/>
          <a:p>
            <a:r>
              <a:rPr lang="zh-CN" altLang="en-US" sz="2800" b="1" kern="100" dirty="0">
                <a:solidFill>
                  <a:srgbClr val="0000FF"/>
                </a:solidFill>
                <a:latin typeface="Times New Roman"/>
                <a:ea typeface="华文细黑"/>
                <a:cs typeface="Times New Roman"/>
              </a:rPr>
              <a:t>石墨</a:t>
            </a:r>
            <a:r>
              <a:rPr lang="zh-CN" altLang="en-US" sz="2800" b="1" kern="100" dirty="0" smtClean="0">
                <a:solidFill>
                  <a:srgbClr val="0000FF"/>
                </a:solidFill>
                <a:latin typeface="Times New Roman"/>
                <a:ea typeface="华文细黑"/>
                <a:cs typeface="Times New Roman"/>
              </a:rPr>
              <a:t>→金刚石</a:t>
            </a:r>
            <a:r>
              <a:rPr lang="zh-CN" altLang="en-US" sz="2800" b="1" kern="100" dirty="0" smtClean="0">
                <a:solidFill>
                  <a:srgbClr val="FF0000"/>
                </a:solidFill>
                <a:latin typeface="Times New Roman"/>
                <a:ea typeface="华文细黑"/>
                <a:cs typeface="Times New Roman"/>
              </a:rPr>
              <a:t>（化学变化）</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5690265" y="250662"/>
            <a:ext cx="45544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Times New Roman"/>
              </a:rPr>
              <a:t>D</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就不算同素异形体</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78582" y="751365"/>
            <a:ext cx="11120877"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分类是重要的科学研究方法，下列物质分类错误的是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单质：金刚石、白磷</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酸性氧化物：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混合物：铝热剂、矿泉水、焦炉气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同素异形体：</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70</a:t>
            </a:r>
            <a:r>
              <a:rPr lang="zh-CN" altLang="zh-CN" sz="2800" kern="100" dirty="0">
                <a:latin typeface="Times New Roman"/>
                <a:ea typeface="华文细黑"/>
                <a:cs typeface="Times New Roman"/>
              </a:rPr>
              <a:t>、金刚石</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不是酸性氧化物。</a:t>
            </a:r>
            <a:endParaRPr lang="zh-CN" altLang="zh-CN" sz="2800" kern="100" dirty="0">
              <a:effectLst/>
              <a:latin typeface="宋体"/>
              <a:cs typeface="Courier New"/>
            </a:endParaRPr>
          </a:p>
        </p:txBody>
      </p:sp>
      <p:sp>
        <p:nvSpPr>
          <p:cNvPr id="2" name="矩形 1"/>
          <p:cNvSpPr/>
          <p:nvPr/>
        </p:nvSpPr>
        <p:spPr>
          <a:xfrm>
            <a:off x="9263558" y="833533"/>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37629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5" end="5"/>
                                            </p:txEl>
                                          </p:spTgt>
                                        </p:tgtEl>
                                      </p:cBhvr>
                                    </p:animEffect>
                                    <p:set>
                                      <p:cBhvr>
                                        <p:cTn id="17" dur="1" fill="hold">
                                          <p:stCondLst>
                                            <p:cond delay="499"/>
                                          </p:stCondLst>
                                        </p:cTn>
                                        <p:tgtEl>
                                          <p:spTgt spid="2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45" y="644632"/>
            <a:ext cx="1168815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分类法是学习化学常用的方法，下列分类方法不正确的是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根据元素原子最外层电子数的多少将元素分为金属元素和非金属元素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根据物质在常温下的状态，可以从硅、硫、铜、铁、氮气中选出氮气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根据组成元素的种类，将纯净物分为单质和化合物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根据酸分子中含有的氢原子个数，将酸分为一元酸、二元酸和多元酸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根据氧化物中是否含有金属元素，将氧化物分为碱性氧化物和酸性氧化物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根据盐在水中的溶解度，将盐分为硫酸盐、碳酸盐、钾盐和铵盐</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③④⑤⑥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全部</a:t>
            </a:r>
            <a:endParaRPr lang="zh-CN" altLang="zh-CN" sz="1050" kern="100" dirty="0">
              <a:effectLst/>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4365" y="693490"/>
            <a:ext cx="11457851" cy="5827493"/>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氢、氦等最外层电子数少的元素不是金属元素，而是非金属元素，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醋酸不是四元酸，而是一元酸，应根据酸分子电离出的</a:t>
            </a:r>
            <a:r>
              <a:rPr lang="en-US" altLang="zh-CN" sz="2800" kern="100" dirty="0" smtClean="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数目判断酸是几元酸，</a:t>
            </a:r>
            <a:r>
              <a:rPr lang="en-US" altLang="zh-CN" sz="2800" kern="100" dirty="0" smtClean="0">
                <a:latin typeface="宋体"/>
                <a:ea typeface="华文细黑"/>
                <a:cs typeface="Times New Roman"/>
              </a:rPr>
              <a:t>④</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含金属元素的氧化物不一定是碱性氧化物，如：氧化铝是两性氧化物，七氧化二锰是酸性氧化物，而</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是不成盐氧化物，</a:t>
            </a:r>
            <a:r>
              <a:rPr lang="en-US" altLang="zh-CN" sz="2800" kern="100" dirty="0" smtClean="0">
                <a:latin typeface="宋体"/>
                <a:ea typeface="华文细黑"/>
                <a:cs typeface="Times New Roman"/>
              </a:rPr>
              <a:t>⑤</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根据盐在水中的溶解度，将盐分为易溶盐、可溶盐、微溶盐和难溶盐，</a:t>
            </a:r>
            <a:r>
              <a:rPr lang="en-US" altLang="zh-CN" sz="2800" kern="100" dirty="0" smtClean="0">
                <a:latin typeface="宋体"/>
                <a:ea typeface="华文细黑"/>
                <a:cs typeface="Times New Roman"/>
              </a:rPr>
              <a:t>⑥</a:t>
            </a:r>
            <a:r>
              <a:rPr lang="zh-CN" altLang="zh-CN" sz="2800" kern="100" dirty="0" smtClean="0">
                <a:latin typeface="Times New Roman"/>
                <a:ea typeface="华文细黑"/>
                <a:cs typeface="Times New Roman"/>
              </a:rPr>
              <a:t>错误。</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05019"/>
            <a:ext cx="11639246" cy="5826723"/>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英国物理学家约翰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丁达尔首先发现了入射光透过胶体时，从侧面可以看到一条光亮的通路。下列液体中，不会出现丁达尔效应的分散系是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鸡蛋白溶液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蒸馏水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淀粉溶液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硫酸钠溶液</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沸水中滴入饱和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肥皂水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①③⑤⑥</a:t>
            </a:r>
            <a:r>
              <a:rPr lang="zh-CN" altLang="zh-CN" sz="2800" kern="100" dirty="0">
                <a:latin typeface="Times New Roman"/>
                <a:ea typeface="华文细黑"/>
                <a:cs typeface="Times New Roman"/>
              </a:rPr>
              <a:t>是胶体，能够产生丁达尔效应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是溶液，不能产生丁达尔效应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是纯净物，不是分散系。</a:t>
            </a:r>
            <a:endParaRPr lang="zh-CN" altLang="zh-CN" sz="1050" kern="100" dirty="0">
              <a:effectLst/>
              <a:latin typeface="宋体"/>
              <a:cs typeface="Courier New"/>
            </a:endParaRPr>
          </a:p>
        </p:txBody>
      </p:sp>
      <p:sp>
        <p:nvSpPr>
          <p:cNvPr id="2" name="矩形 1"/>
          <p:cNvSpPr/>
          <p:nvPr/>
        </p:nvSpPr>
        <p:spPr>
          <a:xfrm>
            <a:off x="10914012" y="137492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85354"/>
            <a:ext cx="11296938"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利用丁达尔效应可区分蛋白质溶液与葡萄糖溶液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某物质经科学测定只含有一种元素，则可以断定该物质是一种纯净物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用过滤法无法除去</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向豆浆中加入硫酸钙制豆腐，是利用了胶体的聚沉性质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由同一种元素构成的不同单质组成的物质属于混合物，如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组成的物质。</a:t>
            </a:r>
            <a:endParaRPr lang="zh-CN" altLang="zh-CN" sz="2800" kern="100" dirty="0">
              <a:effectLst/>
              <a:latin typeface="宋体"/>
              <a:cs typeface="Courier New"/>
            </a:endParaRPr>
          </a:p>
        </p:txBody>
      </p:sp>
      <p:sp>
        <p:nvSpPr>
          <p:cNvPr id="2" name="矩形 1"/>
          <p:cNvSpPr/>
          <p:nvPr/>
        </p:nvSpPr>
        <p:spPr>
          <a:xfrm>
            <a:off x="3871492" y="728215"/>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455" y="693490"/>
            <a:ext cx="11621058"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化学观念有元素观、微粒观、结构观、转化观、分类观、能量观、守恒观和平衡观等。有关化学观念的说法正确的是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分类观：物质及其转化都可以根据某种共性或个性进行分类归纳和研究。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结构观：物质都有一定的组成结构，结构决定性质。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平衡观：不能进行到底的反应都可以在一定条件下建立动态平衡；改变某些条件可能打破平衡使之移动，平衡移动是可控的。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守恒观：所有的化学反应都遵循质量守恒、原子守恒和能量守恒。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①②③④</a:t>
            </a:r>
            <a:endParaRPr lang="zh-CN" altLang="zh-CN" sz="2800" kern="100" dirty="0">
              <a:latin typeface="宋体"/>
              <a:cs typeface="Courier New"/>
            </a:endParaRPr>
          </a:p>
        </p:txBody>
      </p:sp>
      <p:sp>
        <p:nvSpPr>
          <p:cNvPr id="2" name="矩形 1"/>
          <p:cNvSpPr/>
          <p:nvPr/>
        </p:nvSpPr>
        <p:spPr>
          <a:xfrm>
            <a:off x="7707191" y="1362770"/>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7835" y="670340"/>
            <a:ext cx="10748650"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不能通过化学反应实现的是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生成一种新离子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生成一种新分子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生成一种新原子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生成一种新物质</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通过化学变化不能生成一种新原子，应通过核变化来实现。</a:t>
            </a:r>
            <a:endParaRPr lang="zh-CN" altLang="zh-CN" sz="2800" kern="100" dirty="0">
              <a:effectLst/>
              <a:latin typeface="宋体"/>
              <a:cs typeface="Courier New"/>
            </a:endParaRPr>
          </a:p>
        </p:txBody>
      </p:sp>
      <p:sp>
        <p:nvSpPr>
          <p:cNvPr id="2" name="矩形 1"/>
          <p:cNvSpPr/>
          <p:nvPr/>
        </p:nvSpPr>
        <p:spPr>
          <a:xfrm>
            <a:off x="5491747" y="689331"/>
            <a:ext cx="444352" cy="701089"/>
          </a:xfrm>
          <a:prstGeom prst="rect">
            <a:avLst/>
          </a:prstGeom>
        </p:spPr>
        <p:txBody>
          <a:bodyPr wrap="none">
            <a:spAutoFit/>
          </a:bodyPr>
          <a:lstStyle/>
          <a:p>
            <a:pPr lvl="0" algn="just">
              <a:lnSpc>
                <a:spcPts val="55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下列变化中，前者是物理变化，后者是化学变化，且都有明显颜色变化的是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打开盛装</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的集气瓶；冷却</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用冰水混合物冷却</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气体；加热氯化铵晶体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木炭吸附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气体；将氯气通入品红溶液中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smtClean="0">
                <a:latin typeface="Times New Roman"/>
                <a:ea typeface="华文细黑"/>
                <a:cs typeface="Times New Roman"/>
              </a:rPr>
              <a:t>溶液</a:t>
            </a:r>
            <a:endParaRPr lang="en-US" altLang="zh-CN" sz="2800" kern="100" dirty="0" smtClean="0">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21482"/>
            <a:ext cx="11344407"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打开盛装</a:t>
            </a:r>
            <a:r>
              <a:rPr lang="en-US" altLang="zh-CN" sz="2800" kern="100" dirty="0" smtClean="0">
                <a:solidFill>
                  <a:prstClr val="black"/>
                </a:solidFill>
                <a:latin typeface="Times New Roman"/>
                <a:ea typeface="华文细黑"/>
                <a:cs typeface="Courier New"/>
              </a:rPr>
              <a:t>NO</a:t>
            </a:r>
            <a:r>
              <a:rPr lang="zh-CN" altLang="zh-CN" sz="2800" kern="100" dirty="0" smtClean="0">
                <a:solidFill>
                  <a:prstClr val="black"/>
                </a:solidFill>
                <a:latin typeface="Times New Roman"/>
                <a:ea typeface="华文细黑"/>
                <a:cs typeface="Times New Roman"/>
              </a:rPr>
              <a:t>的集气瓶和冷却</a:t>
            </a:r>
            <a:r>
              <a:rPr lang="en-US" altLang="zh-CN" sz="2800" kern="100" dirty="0" smtClean="0">
                <a:solidFill>
                  <a:prstClr val="black"/>
                </a:solidFill>
                <a:latin typeface="Times New Roman"/>
                <a:ea typeface="华文细黑"/>
                <a:cs typeface="Courier New"/>
              </a:rPr>
              <a:t>NO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气体都发生化学反应，</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项不符合题意；</a:t>
            </a:r>
            <a:endParaRPr lang="zh-CN" altLang="zh-CN" sz="2800" kern="100" dirty="0" smtClean="0">
              <a:solidFill>
                <a:prstClr val="black"/>
              </a:solidFill>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用冰水混合物冷却</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气体、加热氯化铵晶体，前者是物理变化，后者是化学反应，但均无颜色变化，</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项不符合题意；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木炭</a:t>
            </a:r>
            <a:r>
              <a:rPr lang="zh-CN" altLang="zh-CN" sz="2800" kern="100" dirty="0">
                <a:latin typeface="Times New Roman"/>
                <a:ea typeface="华文细黑"/>
                <a:cs typeface="Times New Roman"/>
              </a:rPr>
              <a:t>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气体是物理变化，将氯气通入品红溶液中发生化学反应，且均有颜色变化，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项符合题意；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溶液均为化学反应，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项不符合题意。</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548" y="7050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右图是印在食品包装内常见小袋子上的部分图案，该小袋子内的物质最有可能是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亚硫酸钠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生石灰</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铁粉很容易被</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氧化，所以可作脱氧剂。</a:t>
            </a:r>
            <a:endParaRPr lang="zh-CN" altLang="zh-CN" sz="2800" kern="100" dirty="0">
              <a:effectLst/>
              <a:latin typeface="宋体"/>
              <a:cs typeface="Courier New"/>
            </a:endParaRPr>
          </a:p>
        </p:txBody>
      </p:sp>
      <p:pic>
        <p:nvPicPr>
          <p:cNvPr id="36866" name="Picture 2" descr="\\李笑影\e\人教版化学\HX4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9202" y="1720343"/>
            <a:ext cx="2449952"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88466" y="1309585"/>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7"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60750" y="950700"/>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下列元素</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Si</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⑩</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⑪</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⑫</a:t>
            </a:r>
            <a:r>
              <a:rPr lang="en-US" altLang="zh-CN" sz="2800" kern="100" dirty="0">
                <a:latin typeface="Times New Roman"/>
                <a:ea typeface="华文细黑"/>
                <a:cs typeface="Courier New"/>
              </a:rPr>
              <a:t>He</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在自然界中，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solidFill>
                  <a:srgbClr val="FF0000"/>
                </a:solidFill>
                <a:latin typeface="Times New Roman"/>
                <a:ea typeface="华文细黑"/>
                <a:cs typeface="Times New Roman"/>
              </a:rPr>
              <a:t>只以</a:t>
            </a:r>
            <a:r>
              <a:rPr lang="zh-CN" altLang="zh-CN" sz="2800" kern="100" dirty="0">
                <a:latin typeface="Times New Roman"/>
                <a:ea typeface="华文细黑"/>
                <a:cs typeface="Times New Roman"/>
              </a:rPr>
              <a:t>化合态存在的是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只以游离态存在的是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既以化合态存在又以游离态存在的是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文本框 3"/>
          <p:cNvSpPr txBox="1"/>
          <p:nvPr/>
        </p:nvSpPr>
        <p:spPr bwMode="auto">
          <a:xfrm>
            <a:off x="550590" y="29293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6" name="矩形 5"/>
          <p:cNvSpPr/>
          <p:nvPr/>
        </p:nvSpPr>
        <p:spPr>
          <a:xfrm>
            <a:off x="6867015" y="4026178"/>
            <a:ext cx="2135498" cy="701089"/>
          </a:xfrm>
          <a:prstGeom prst="rect">
            <a:avLst/>
          </a:prstGeom>
        </p:spPr>
        <p:txBody>
          <a:bodyPr>
            <a:spAutoFit/>
          </a:bodyPr>
          <a:lstStyle/>
          <a:p>
            <a:pPr lvl="0" algn="just">
              <a:lnSpc>
                <a:spcPts val="5500"/>
              </a:lnSpc>
              <a:tabLst>
                <a:tab pos="1890395" algn="l"/>
              </a:tabLst>
            </a:pPr>
            <a:r>
              <a:rPr lang="en-US" altLang="zh-CN" sz="2800" b="1" kern="100" dirty="0" smtClean="0">
                <a:solidFill>
                  <a:srgbClr val="FF0000"/>
                </a:solidFill>
                <a:latin typeface="宋体"/>
                <a:ea typeface="华文细黑"/>
                <a:cs typeface="Times New Roman"/>
              </a:rPr>
              <a:t>④⑤⑦⑧⑨</a:t>
            </a:r>
            <a:endParaRPr lang="zh-CN" altLang="zh-CN" sz="2800" b="1" kern="100" dirty="0">
              <a:solidFill>
                <a:srgbClr val="FF0000"/>
              </a:solidFill>
              <a:latin typeface="宋体"/>
              <a:cs typeface="Courier New"/>
            </a:endParaRPr>
          </a:p>
        </p:txBody>
      </p:sp>
      <p:sp>
        <p:nvSpPr>
          <p:cNvPr id="7" name="矩形 6"/>
          <p:cNvSpPr/>
          <p:nvPr/>
        </p:nvSpPr>
        <p:spPr>
          <a:xfrm>
            <a:off x="4368172" y="2916734"/>
            <a:ext cx="2411238" cy="523220"/>
          </a:xfrm>
          <a:prstGeom prst="rect">
            <a:avLst/>
          </a:prstGeom>
        </p:spPr>
        <p:txBody>
          <a:bodyPr wrap="none">
            <a:spAutoFit/>
          </a:bodyPr>
          <a:lstStyle/>
          <a:p>
            <a:r>
              <a:rPr lang="en-US" altLang="zh-CN" sz="2800" b="1" kern="100" dirty="0">
                <a:solidFill>
                  <a:srgbClr val="FF0000"/>
                </a:solidFill>
                <a:latin typeface="Times New Roman"/>
                <a:ea typeface="华文细黑"/>
                <a:cs typeface="Times New Roman"/>
              </a:rPr>
              <a:t>①②③⑥⑩</a:t>
            </a:r>
            <a:r>
              <a:rPr lang="zh-CN" altLang="zh-CN" sz="2800" b="1" kern="100" dirty="0">
                <a:solidFill>
                  <a:srgbClr val="FF0000"/>
                </a:solidFill>
                <a:latin typeface="Times New Roman"/>
                <a:ea typeface="华文细黑"/>
                <a:cs typeface="Times New Roman"/>
              </a:rPr>
              <a:t>⑪</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4795383" y="3626654"/>
            <a:ext cx="543739" cy="523220"/>
          </a:xfrm>
          <a:prstGeom prst="rect">
            <a:avLst/>
          </a:prstGeom>
        </p:spPr>
        <p:txBody>
          <a:bodyPr wrap="none">
            <a:spAutoFit/>
          </a:bodyPr>
          <a:lstStyle/>
          <a:p>
            <a:r>
              <a:rPr lang="zh-CN" altLang="zh-CN" sz="2800" b="1" kern="100" dirty="0">
                <a:solidFill>
                  <a:srgbClr val="FF0000"/>
                </a:solidFill>
                <a:latin typeface="宋体"/>
                <a:ea typeface="MS Mincho"/>
                <a:cs typeface="MS Mincho"/>
              </a:rPr>
              <a:t>⑫</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867015" y="2679494"/>
            <a:ext cx="801823" cy="584775"/>
          </a:xfrm>
          <a:prstGeom prst="rect">
            <a:avLst/>
          </a:prstGeom>
        </p:spPr>
        <p:txBody>
          <a:bodyPr wrap="none">
            <a:spAutoFit/>
          </a:bodyPr>
          <a:lstStyle/>
          <a:p>
            <a:r>
              <a:rPr lang="en-US" altLang="zh-CN" sz="3200" b="1" kern="100" dirty="0" smtClean="0">
                <a:solidFill>
                  <a:srgbClr val="FF0000"/>
                </a:solidFill>
                <a:latin typeface="宋体"/>
                <a:ea typeface="华文细黑"/>
                <a:cs typeface="Times New Roman"/>
              </a:rPr>
              <a:t>④?</a:t>
            </a:r>
            <a:endParaRPr lang="zh-CN" altLang="en-US" sz="3200" dirty="0"/>
          </a:p>
        </p:txBody>
      </p:sp>
      <p:sp>
        <p:nvSpPr>
          <p:cNvPr id="10" name="矩形 9"/>
          <p:cNvSpPr/>
          <p:nvPr/>
        </p:nvSpPr>
        <p:spPr>
          <a:xfrm>
            <a:off x="533156" y="5085978"/>
            <a:ext cx="8802410" cy="1323439"/>
          </a:xfrm>
          <a:prstGeom prst="rect">
            <a:avLst/>
          </a:prstGeom>
        </p:spPr>
        <p:txBody>
          <a:bodyPr wrap="none">
            <a:spAutoFit/>
          </a:bodyPr>
          <a:lstStyle/>
          <a:p>
            <a:pPr>
              <a:lnSpc>
                <a:spcPct val="125000"/>
              </a:lnSpc>
            </a:pPr>
            <a:r>
              <a:rPr lang="zh-CN" altLang="en-US" sz="3200" b="1" kern="100" dirty="0" smtClean="0">
                <a:solidFill>
                  <a:srgbClr val="FF0000"/>
                </a:solidFill>
                <a:latin typeface="宋体"/>
                <a:ea typeface="华文细黑"/>
                <a:cs typeface="Times New Roman"/>
              </a:rPr>
              <a:t>磷的化学性质活泼，在自然界中以化合态存在；</a:t>
            </a:r>
            <a:endParaRPr lang="en-US" altLang="zh-CN" sz="3200" b="1" kern="100" dirty="0" smtClean="0">
              <a:solidFill>
                <a:srgbClr val="FF0000"/>
              </a:solidFill>
              <a:latin typeface="宋体"/>
              <a:ea typeface="华文细黑"/>
              <a:cs typeface="Times New Roman"/>
            </a:endParaRPr>
          </a:p>
          <a:p>
            <a:pPr>
              <a:lnSpc>
                <a:spcPct val="125000"/>
              </a:lnSpc>
            </a:pPr>
            <a:r>
              <a:rPr lang="zh-CN" altLang="en-US" sz="3200" b="1" kern="100" dirty="0" smtClean="0">
                <a:solidFill>
                  <a:srgbClr val="FF0000"/>
                </a:solidFill>
                <a:latin typeface="宋体"/>
                <a:ea typeface="华文细黑"/>
                <a:cs typeface="Times New Roman"/>
              </a:rPr>
              <a:t>白磷和红磷都是人工提炼出来的。</a:t>
            </a:r>
            <a:endParaRPr lang="zh-CN" altLang="en-US" sz="3200" dirty="0"/>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690932"/>
            <a:ext cx="11457851"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下列有关物质应用的说法正确的是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生石灰用作食品抗氧剂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盐类都可作调味品</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铝罐可久盛食醋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小苏打是面包发酵粉的主要成分</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项，生石灰可作干燥剂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项，有的盐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有毒，不能作调味品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项，食醋能腐蚀铝。</a:t>
            </a:r>
            <a:endParaRPr lang="zh-CN" altLang="zh-CN" sz="2800" kern="100" dirty="0">
              <a:effectLst/>
              <a:latin typeface="宋体"/>
              <a:cs typeface="Courier New"/>
            </a:endParaRPr>
          </a:p>
        </p:txBody>
      </p:sp>
      <p:sp>
        <p:nvSpPr>
          <p:cNvPr id="2" name="矩形 1"/>
          <p:cNvSpPr/>
          <p:nvPr/>
        </p:nvSpPr>
        <p:spPr>
          <a:xfrm>
            <a:off x="6370934" y="690932"/>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5" end="5"/>
                                            </p:txEl>
                                          </p:spTgt>
                                        </p:tgtEl>
                                      </p:cBhvr>
                                    </p:animEffect>
                                    <p:set>
                                      <p:cBhvr>
                                        <p:cTn id="27" dur="1" fill="hold">
                                          <p:stCondLst>
                                            <p:cond delay="499"/>
                                          </p:stCondLst>
                                        </p:cTn>
                                        <p:tgtEl>
                                          <p:spTgt spid="4">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6" end="6"/>
                                            </p:txEl>
                                          </p:spTgt>
                                        </p:tgtEl>
                                      </p:cBhvr>
                                    </p:animEffect>
                                    <p:set>
                                      <p:cBhvr>
                                        <p:cTn id="30" dur="1" fill="hold">
                                          <p:stCondLst>
                                            <p:cond delay="499"/>
                                          </p:stCondLst>
                                        </p:cTn>
                                        <p:tgtEl>
                                          <p:spTgt spid="4">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7" end="7"/>
                                            </p:txEl>
                                          </p:spTgt>
                                        </p:tgtEl>
                                      </p:cBhvr>
                                    </p:animEffect>
                                    <p:set>
                                      <p:cBhvr>
                                        <p:cTn id="33" dur="1" fill="hold">
                                          <p:stCondLst>
                                            <p:cond delay="499"/>
                                          </p:stCondLst>
                                        </p:cTn>
                                        <p:tgtEl>
                                          <p:spTgt spid="4">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593" y="728623"/>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我们熟知的一些化合物的应用错误的是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A.MgO</a:t>
            </a:r>
            <a:r>
              <a:rPr lang="zh-CN" altLang="zh-CN" sz="2800" kern="100" dirty="0">
                <a:latin typeface="Times New Roman"/>
                <a:ea typeface="华文细黑"/>
                <a:cs typeface="Times New Roman"/>
              </a:rPr>
              <a:t>用于冶炼金属镁</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用于制纯碱</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用于检验糖尿病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用于净水</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冶炼金属镁的是</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不是氧化镁，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侯</a:t>
            </a:r>
            <a:r>
              <a:rPr lang="zh-CN" altLang="zh-CN" sz="2800" kern="100" dirty="0">
                <a:latin typeface="Times New Roman"/>
                <a:ea typeface="华文细黑"/>
                <a:cs typeface="Times New Roman"/>
              </a:rPr>
              <a:t>德榜制碱法是利用</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作原料，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葡萄糖</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还原生成红色沉淀，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sp>
        <p:nvSpPr>
          <p:cNvPr id="2" name="矩形 1"/>
          <p:cNvSpPr/>
          <p:nvPr/>
        </p:nvSpPr>
        <p:spPr>
          <a:xfrm>
            <a:off x="7311729" y="693490"/>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558" y="635733"/>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下列有关物质用途的叙述错误的是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硝酸可用于制炸药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氢氧化铝常用于治疗胃病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明矾具有消毒杀菌作用，可用于净水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硫黄有杀虫、杀螨、杀菌</a:t>
            </a:r>
            <a:r>
              <a:rPr lang="zh-CN" altLang="zh-CN" sz="2800" kern="100" dirty="0" smtClean="0">
                <a:latin typeface="Times New Roman"/>
                <a:ea typeface="华文细黑"/>
                <a:cs typeface="Times New Roman"/>
              </a:rPr>
              <a:t>作用</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硝酸能与甲苯反应生成三硝基甲苯，是一种烈性炸药，故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氧化铝能中和胃酸，所以氢氧化铝常用于治疗胃病，故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没有强氧化性，没有消毒杀菌作用，故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硫黄</a:t>
            </a:r>
            <a:r>
              <a:rPr lang="zh-CN" altLang="zh-CN" sz="2800" kern="100" dirty="0">
                <a:latin typeface="Times New Roman"/>
                <a:ea typeface="华文细黑"/>
                <a:cs typeface="Times New Roman"/>
              </a:rPr>
              <a:t>常用作农药，具有杀虫、杀螨、杀菌作用，故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99078" y="609907"/>
            <a:ext cx="444352"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5" end="5"/>
                                            </p:txEl>
                                          </p:spTgt>
                                        </p:tgtEl>
                                      </p:cBhvr>
                                    </p:animEffect>
                                    <p:set>
                                      <p:cBhvr>
                                        <p:cTn id="32" dur="1" fill="hold">
                                          <p:stCondLst>
                                            <p:cond delay="499"/>
                                          </p:stCondLst>
                                        </p:cTn>
                                        <p:tgtEl>
                                          <p:spTgt spid="3">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6" end="6"/>
                                            </p:txEl>
                                          </p:spTgt>
                                        </p:tgtEl>
                                      </p:cBhvr>
                                    </p:animEffect>
                                    <p:set>
                                      <p:cBhvr>
                                        <p:cTn id="35" dur="1" fill="hold">
                                          <p:stCondLst>
                                            <p:cond delay="499"/>
                                          </p:stCondLst>
                                        </p:cTn>
                                        <p:tgtEl>
                                          <p:spTgt spid="3">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7" end="7"/>
                                            </p:txEl>
                                          </p:spTgt>
                                        </p:tgtEl>
                                      </p:cBhvr>
                                    </p:animEffect>
                                    <p:set>
                                      <p:cBhvr>
                                        <p:cTn id="38" dur="1" fill="hold">
                                          <p:stCondLst>
                                            <p:cond delay="499"/>
                                          </p:stCondLst>
                                        </p:cTn>
                                        <p:tgtEl>
                                          <p:spTgt spid="3">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8" end="8"/>
                                            </p:txEl>
                                          </p:spTgt>
                                        </p:tgtEl>
                                      </p:cBhvr>
                                    </p:animEffect>
                                    <p:set>
                                      <p:cBhvr>
                                        <p:cTn id="41" dur="1" fill="hold">
                                          <p:stCondLst>
                                            <p:cond delay="499"/>
                                          </p:stCondLst>
                                        </p:cTn>
                                        <p:tgtEl>
                                          <p:spTgt spid="3">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824146"/>
            <a:ext cx="10901751" cy="2677656"/>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有关物质的使用不涉及化学变化的是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明矾用作净水剂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液氨用作制冷剂</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生石灰作</a:t>
            </a:r>
            <a:r>
              <a:rPr lang="zh-CN" altLang="zh-CN" sz="2800" kern="100" dirty="0" smtClean="0">
                <a:latin typeface="Times New Roman"/>
                <a:ea typeface="华文细黑"/>
                <a:cs typeface="Times New Roman"/>
              </a:rPr>
              <a:t>干燥剂</a:t>
            </a:r>
            <a:endParaRPr lang="zh-CN" altLang="zh-CN" sz="2800" kern="100" dirty="0">
              <a:latin typeface="宋体"/>
              <a:cs typeface="Courier New"/>
            </a:endParaRPr>
          </a:p>
        </p:txBody>
      </p:sp>
      <p:sp>
        <p:nvSpPr>
          <p:cNvPr id="2" name="矩形 1"/>
          <p:cNvSpPr/>
          <p:nvPr/>
        </p:nvSpPr>
        <p:spPr>
          <a:xfrm>
            <a:off x="6967836" y="981522"/>
            <a:ext cx="423514"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621482"/>
            <a:ext cx="10748650" cy="3522375"/>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下列物质性质与应用对应关系正确的是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钠和钾的合金具有导电性，可用于快中子反应堆热交换剂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明矾溶于水能产生</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胶体，可用作净水剂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甲醛能使蛋白质变性，可用于食品防腐剂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水玻璃易溶于水，可用于生产黏合剂和</a:t>
            </a:r>
            <a:r>
              <a:rPr lang="zh-CN" altLang="zh-CN" sz="2800" kern="100" dirty="0" smtClean="0">
                <a:latin typeface="Times New Roman"/>
                <a:ea typeface="华文细黑"/>
                <a:cs typeface="Times New Roman"/>
              </a:rPr>
              <a:t>防火剂</a:t>
            </a:r>
            <a:endParaRPr lang="zh-CN" altLang="zh-CN" sz="2800" kern="100" dirty="0">
              <a:effectLst/>
              <a:latin typeface="宋体"/>
              <a:cs typeface="Courier New"/>
            </a:endParaRPr>
          </a:p>
        </p:txBody>
      </p:sp>
      <p:sp>
        <p:nvSpPr>
          <p:cNvPr id="2" name="矩形 1"/>
          <p:cNvSpPr/>
          <p:nvPr/>
        </p:nvSpPr>
        <p:spPr>
          <a:xfrm>
            <a:off x="7435720" y="660575"/>
            <a:ext cx="423514"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 grpId="0"/>
      <p:bldP spid="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79357"/>
            <a:ext cx="11639246" cy="1384995"/>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rPr>
              <a:t>14.</a:t>
            </a:r>
            <a:r>
              <a:rPr lang="zh-CN" altLang="zh-CN" sz="2800" kern="100" dirty="0">
                <a:solidFill>
                  <a:prstClr val="black"/>
                </a:solidFill>
                <a:latin typeface="Times New Roman"/>
                <a:ea typeface="华文细黑"/>
                <a:cs typeface="Times New Roman"/>
              </a:rPr>
              <a:t>如图</a:t>
            </a:r>
            <a:r>
              <a:rPr lang="en-US" altLang="zh-CN" sz="2800" kern="100" dirty="0">
                <a:solidFill>
                  <a:prstClr val="black"/>
                </a:solidFill>
                <a:latin typeface="Times New Roman"/>
                <a:ea typeface="华文细黑"/>
              </a:rPr>
              <a:t>W</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为四种物质，若箭头表示能一步转化的常见反应，其中常温下能实现图示转化关系的是</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rPr>
              <a:t>)</a:t>
            </a:r>
            <a:endParaRPr lang="zh-CN" altLang="zh-CN" sz="2800" kern="100" dirty="0">
              <a:solidFill>
                <a:prstClr val="black"/>
              </a:solidFill>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1522594232"/>
              </p:ext>
            </p:extLst>
          </p:nvPr>
        </p:nvGraphicFramePr>
        <p:xfrm>
          <a:off x="1473375" y="2176320"/>
          <a:ext cx="8582271" cy="3200400"/>
        </p:xfrm>
        <a:graphic>
          <a:graphicData uri="http://schemas.openxmlformats.org/drawingml/2006/table">
            <a:tbl>
              <a:tblPr/>
              <a:tblGrid>
                <a:gridCol w="977200"/>
                <a:gridCol w="680337"/>
                <a:gridCol w="1175637"/>
                <a:gridCol w="1493137"/>
                <a:gridCol w="1672525"/>
                <a:gridCol w="2583435"/>
              </a:tblGrid>
              <a:tr h="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W</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X</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Y</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Z</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50000"/>
                        </a:lnSpc>
                        <a:spcAft>
                          <a:spcPts val="0"/>
                        </a:spcAft>
                      </a:pPr>
                      <a:endParaRPr lang="en-US" sz="2800" kern="100" dirty="0">
                        <a:effectLst/>
                        <a:latin typeface="Times New Roman"/>
                        <a:ea typeface="华文细黑"/>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B</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NaCl</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FeCl</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FeCl</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D</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AlCl</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NaAlO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pic>
        <p:nvPicPr>
          <p:cNvPr id="37890" name="Picture 2" descr="C:\Users\Administrator\Desktop\化学\HX4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298" y="2867043"/>
            <a:ext cx="2017609" cy="181996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258763" y="868680"/>
            <a:ext cx="9619212" cy="259583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需要点燃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需要加热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需要点燃。</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8"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765498"/>
            <a:ext cx="11639246" cy="2816284"/>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铜器久置于空气中会和空气中的水蒸气、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作用产生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俗称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孔雀石</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化学式为</a:t>
            </a:r>
            <a:r>
              <a:rPr lang="en-US" altLang="zh-CN" sz="2800" kern="100" dirty="0">
                <a:latin typeface="IPAPANNEW"/>
                <a:ea typeface="华文细黑"/>
                <a:cs typeface="Times New Roman"/>
              </a:rPr>
              <a:t>Cu</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能跟酸反应生成铜盐和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。某同学利用下述系列反应实现了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的转化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13966467"/>
              </p:ext>
            </p:extLst>
          </p:nvPr>
        </p:nvGraphicFramePr>
        <p:xfrm>
          <a:off x="383295" y="3870647"/>
          <a:ext cx="8548687" cy="1503363"/>
        </p:xfrm>
        <a:graphic>
          <a:graphicData uri="http://schemas.openxmlformats.org/presentationml/2006/ole">
            <mc:AlternateContent xmlns:mc="http://schemas.openxmlformats.org/markup-compatibility/2006">
              <mc:Choice xmlns:v="urn:schemas-microsoft-com:vml" Requires="v">
                <p:oleObj spid="_x0000_s39132" name="文档" r:id="rId3" imgW="8548507" imgH="1503321" progId="Word.Document.12">
                  <p:embed/>
                </p:oleObj>
              </mc:Choice>
              <mc:Fallback>
                <p:oleObj name="文档" r:id="rId3" imgW="8548507" imgH="1503321" progId="Word.Document.12">
                  <p:embed/>
                  <p:pic>
                    <p:nvPicPr>
                      <p:cNvPr id="0" name=""/>
                      <p:cNvPicPr/>
                      <p:nvPr/>
                    </p:nvPicPr>
                    <p:blipFill>
                      <a:blip r:embed="rId4"/>
                      <a:stretch>
                        <a:fillRect/>
                      </a:stretch>
                    </p:blipFill>
                    <p:spPr>
                      <a:xfrm>
                        <a:off x="383295" y="3870647"/>
                        <a:ext cx="8548687" cy="1503363"/>
                      </a:xfrm>
                      <a:prstGeom prst="rect">
                        <a:avLst/>
                      </a:prstGeom>
                    </p:spPr>
                  </p:pic>
                </p:oleObj>
              </mc:Fallback>
            </mc:AlternateContent>
          </a:graphicData>
        </a:graphic>
      </p:graphicFrame>
      <p:sp>
        <p:nvSpPr>
          <p:cNvPr id="37" name="Rectangle 21">
            <a:hlinkClick r:id="rId5"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6"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7"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8"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9"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10"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1"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2"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3"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4"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8" name="Rectangle 21">
            <a:hlinkClick r:id="rId15"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6"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7"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8"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9"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53" name="Rectangle 21">
            <a:hlinkClick r:id="rId20"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6862" y="651962"/>
            <a:ext cx="11457851"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从三种不同分类标准回答，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属于哪类物质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Times New Roman"/>
              </a:rPr>
              <a:t>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请写出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与盐酸反应的化学方程式：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Times New Roman"/>
              </a:rPr>
              <a:t>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的化学方程式：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上述转化过程中属于化合反应的是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，属于复分解反应的是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，属于分解反应的是</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9276603" y="549474"/>
            <a:ext cx="1980029" cy="705258"/>
          </a:xfrm>
          <a:prstGeom prst="rect">
            <a:avLst/>
          </a:prstGeom>
        </p:spPr>
        <p:txBody>
          <a:bodyPr wrap="none">
            <a:spAutoFit/>
          </a:bodyPr>
          <a:lstStyle/>
          <a:p>
            <a:pPr algn="just">
              <a:lnSpc>
                <a:spcPts val="5500"/>
              </a:lnSpc>
            </a:pPr>
            <a:r>
              <a:rPr lang="zh-CN" altLang="zh-CN" sz="2800" kern="100" dirty="0" smtClean="0">
                <a:solidFill>
                  <a:schemeClr val="accent6">
                    <a:lumMod val="75000"/>
                  </a:schemeClr>
                </a:solidFill>
                <a:latin typeface="Times New Roman"/>
                <a:ea typeface="华文细黑"/>
                <a:cs typeface="Courier New"/>
              </a:rPr>
              <a:t>盐、铜</a:t>
            </a:r>
            <a:r>
              <a:rPr lang="zh-CN" altLang="zh-CN" sz="2800" kern="100" smtClean="0">
                <a:solidFill>
                  <a:schemeClr val="accent6">
                    <a:lumMod val="75000"/>
                  </a:schemeClr>
                </a:solidFill>
                <a:latin typeface="Times New Roman"/>
                <a:ea typeface="华文细黑"/>
                <a:cs typeface="Courier New"/>
              </a:rPr>
              <a:t>盐、</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5432" y="1186498"/>
            <a:ext cx="2938625" cy="705258"/>
          </a:xfrm>
          <a:prstGeom prst="rect">
            <a:avLst/>
          </a:prstGeom>
        </p:spPr>
        <p:txBody>
          <a:bodyPr wrap="none">
            <a:spAutoFit/>
          </a:bodyPr>
          <a:lstStyle/>
          <a:p>
            <a:pPr algn="just">
              <a:lnSpc>
                <a:spcPts val="5500"/>
              </a:lnSpc>
            </a:pPr>
            <a:r>
              <a:rPr lang="zh-CN" altLang="zh-CN" sz="2800" kern="100" dirty="0">
                <a:solidFill>
                  <a:schemeClr val="accent6">
                    <a:lumMod val="75000"/>
                  </a:schemeClr>
                </a:solidFill>
                <a:latin typeface="Times New Roman"/>
                <a:ea typeface="华文细黑"/>
                <a:cs typeface="Courier New"/>
              </a:rPr>
              <a:t>碱式盐</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或碳酸盐</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604544" y="1845618"/>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Cu</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9" name="矩形 8"/>
          <p:cNvSpPr/>
          <p:nvPr/>
        </p:nvSpPr>
        <p:spPr>
          <a:xfrm>
            <a:off x="495380" y="2596178"/>
            <a:ext cx="3756156"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2CuCl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4132903889"/>
              </p:ext>
            </p:extLst>
          </p:nvPr>
        </p:nvGraphicFramePr>
        <p:xfrm>
          <a:off x="939168" y="3748306"/>
          <a:ext cx="4560888" cy="1158875"/>
        </p:xfrm>
        <a:graphic>
          <a:graphicData uri="http://schemas.openxmlformats.org/presentationml/2006/ole">
            <mc:AlternateContent xmlns:mc="http://schemas.openxmlformats.org/markup-compatibility/2006">
              <mc:Choice xmlns:v="urn:schemas-microsoft-com:vml" Requires="v">
                <p:oleObj spid="_x0000_s40374" name="文档" r:id="rId3" imgW="4563340" imgH="1158162" progId="Word.Document.12">
                  <p:embed/>
                </p:oleObj>
              </mc:Choice>
              <mc:Fallback>
                <p:oleObj name="文档" r:id="rId3" imgW="4563340" imgH="1158162" progId="Word.Document.12">
                  <p:embed/>
                  <p:pic>
                    <p:nvPicPr>
                      <p:cNvPr id="0" name=""/>
                      <p:cNvPicPr/>
                      <p:nvPr/>
                    </p:nvPicPr>
                    <p:blipFill>
                      <a:blip r:embed="rId4"/>
                      <a:stretch>
                        <a:fillRect/>
                      </a:stretch>
                    </p:blipFill>
                    <p:spPr>
                      <a:xfrm>
                        <a:off x="939168" y="3748306"/>
                        <a:ext cx="4560888" cy="11588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99265325"/>
              </p:ext>
            </p:extLst>
          </p:nvPr>
        </p:nvGraphicFramePr>
        <p:xfrm>
          <a:off x="935104" y="4437018"/>
          <a:ext cx="4560888" cy="1158875"/>
        </p:xfrm>
        <a:graphic>
          <a:graphicData uri="http://schemas.openxmlformats.org/presentationml/2006/ole">
            <mc:AlternateContent xmlns:mc="http://schemas.openxmlformats.org/markup-compatibility/2006">
              <mc:Choice xmlns:v="urn:schemas-microsoft-com:vml" Requires="v">
                <p:oleObj spid="_x0000_s40375" name="文档" r:id="rId5" imgW="4563340" imgH="1158882" progId="Word.Document.12">
                  <p:embed/>
                </p:oleObj>
              </mc:Choice>
              <mc:Fallback>
                <p:oleObj name="文档" r:id="rId5" imgW="4563340" imgH="1158882" progId="Word.Document.12">
                  <p:embed/>
                  <p:pic>
                    <p:nvPicPr>
                      <p:cNvPr id="0" name=""/>
                      <p:cNvPicPr/>
                      <p:nvPr/>
                    </p:nvPicPr>
                    <p:blipFill>
                      <a:blip r:embed="rId6"/>
                      <a:stretch>
                        <a:fillRect/>
                      </a:stretch>
                    </p:blipFill>
                    <p:spPr>
                      <a:xfrm>
                        <a:off x="935104" y="4437018"/>
                        <a:ext cx="4560888" cy="1158875"/>
                      </a:xfrm>
                      <a:prstGeom prst="rect">
                        <a:avLst/>
                      </a:prstGeom>
                    </p:spPr>
                  </p:pic>
                </p:oleObj>
              </mc:Fallback>
            </mc:AlternateContent>
          </a:graphicData>
        </a:graphic>
      </p:graphicFrame>
      <p:sp>
        <p:nvSpPr>
          <p:cNvPr id="11" name="矩形 10"/>
          <p:cNvSpPr/>
          <p:nvPr/>
        </p:nvSpPr>
        <p:spPr>
          <a:xfrm>
            <a:off x="6380408" y="5024130"/>
            <a:ext cx="543739" cy="705258"/>
          </a:xfrm>
          <a:prstGeom prst="rect">
            <a:avLst/>
          </a:prstGeom>
        </p:spPr>
        <p:txBody>
          <a:bodyPr wrap="none">
            <a:spAutoFit/>
          </a:bodyPr>
          <a:lstStyle/>
          <a:p>
            <a:pPr algn="just">
              <a:lnSpc>
                <a:spcPts val="5500"/>
              </a:lnSpc>
            </a:pPr>
            <a:r>
              <a:rPr lang="en-US" altLang="zh-CN" sz="2800" kern="100" dirty="0" smtClean="0">
                <a:solidFill>
                  <a:schemeClr val="accent6">
                    <a:lumMod val="75000"/>
                  </a:schemeClr>
                </a:solidFill>
                <a:latin typeface="Times New Roman"/>
                <a:ea typeface="华文细黑"/>
                <a:cs typeface="Courier New"/>
              </a:rPr>
              <a:t>①</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10680568" y="5034290"/>
            <a:ext cx="902811"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②③</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3521296" y="5672202"/>
            <a:ext cx="543739"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④</a:t>
            </a:r>
            <a:endParaRPr lang="zh-CN" altLang="zh-CN" sz="2800" kern="100" dirty="0">
              <a:solidFill>
                <a:schemeClr val="accent6">
                  <a:lumMod val="75000"/>
                </a:schemeClr>
              </a:solidFill>
              <a:latin typeface="Times New Roman"/>
              <a:ea typeface="华文细黑"/>
              <a:cs typeface="Courier New"/>
            </a:endParaRPr>
          </a:p>
        </p:txBody>
      </p:sp>
      <p:sp>
        <p:nvSpPr>
          <p:cNvPr id="32"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5"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6"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4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0" name="圆角矩形 4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09576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4" grpId="0"/>
      <p:bldP spid="4" grpId="1"/>
      <p:bldP spid="5" grpId="0"/>
      <p:bldP spid="5" grpId="1"/>
      <p:bldP spid="7" grpId="0"/>
      <p:bldP spid="7" grpId="1"/>
      <p:bldP spid="9" grpId="0"/>
      <p:bldP spid="9" grpId="1"/>
      <p:bldP spid="11" grpId="0"/>
      <p:bldP spid="11" grpId="1"/>
      <p:bldP spid="13" grpId="0"/>
      <p:bldP spid="13" grpId="1"/>
      <p:bldP spid="14" grpId="0"/>
      <p:bldP spid="1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6240" y="59367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对于数以千万计的化学物质和为数更多的化学反应，分类法的作用几乎是无可替代的。</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现有下列六种物质：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，按照不同的分类标准，它们中有一种物质与其他五种有明显的不同，请找出这种物质，并写出分类的依据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至少要写出两种分类方法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是过氧化物，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11023" y="3710342"/>
            <a:ext cx="10793813" cy="1384995"/>
          </a:xfrm>
          <a:prstGeom prst="rect">
            <a:avLst/>
          </a:prstGeom>
        </p:spPr>
        <p:txBody>
          <a:bodyPr>
            <a:spAutoFit/>
          </a:bodyPr>
          <a:lstStyle/>
          <a:p>
            <a:pPr lvl="0" algn="just">
              <a:lnSpc>
                <a:spcPct val="150000"/>
              </a:lnSpc>
            </a:pP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在常温常压下是气体，其余为固体</a:t>
            </a:r>
            <a:endParaRPr lang="zh-CN" altLang="zh-CN" sz="2800" kern="100" dirty="0" smtClean="0">
              <a:solidFill>
                <a:prstClr val="black"/>
              </a:solidFill>
              <a:latin typeface="宋体"/>
              <a:cs typeface="Courier New"/>
            </a:endParaRPr>
          </a:p>
          <a:p>
            <a:pPr lvl="0" algn="just">
              <a:lnSpc>
                <a:spcPct val="150000"/>
              </a:lnSpc>
            </a:pP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是过氧化物，其余为酸性氧化物或碱性氧化物</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1117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xEl>
                                              <p:pRg st="1" end="1"/>
                                            </p:txEl>
                                          </p:spTgt>
                                        </p:tgtEl>
                                      </p:cBhvr>
                                    </p:animEffect>
                                    <p:set>
                                      <p:cBhvr>
                                        <p:cTn id="28"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261442"/>
            <a:ext cx="11502034"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判断下列说法是否正确，若不正确，说明理由。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元素在自然界中的存在形式有原子、分子或</a:t>
            </a:r>
            <a:r>
              <a:rPr lang="zh-CN" altLang="zh-CN" sz="2800" kern="100" dirty="0" smtClean="0">
                <a:latin typeface="Times New Roman"/>
                <a:ea typeface="华文细黑"/>
                <a:cs typeface="Times New Roman"/>
              </a:rPr>
              <a:t>离子</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在化学变化中，分子可以再分，离子和原子不可以再分</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同一种元素可能有多种不同原子，同一种原子也可能形成不同的离子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原子与该原子形成的离子相对原子质量几乎相等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由同一种元素组成的物质一定是同一种物质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物质的化学性质一定是由分子保持的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质子数、中子数和电子数都相同的粒子一定是同一种</a:t>
            </a:r>
            <a:r>
              <a:rPr lang="zh-CN" altLang="zh-CN" sz="2800" kern="100" dirty="0" smtClean="0">
                <a:latin typeface="Times New Roman"/>
                <a:ea typeface="华文细黑"/>
                <a:cs typeface="Times New Roman"/>
              </a:rPr>
              <a:t>粒子</a:t>
            </a:r>
            <a:endParaRPr lang="zh-CN" altLang="zh-CN" sz="280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TextBox 1"/>
          <p:cNvSpPr txBox="1"/>
          <p:nvPr/>
        </p:nvSpPr>
        <p:spPr>
          <a:xfrm>
            <a:off x="8215127" y="549474"/>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8" name="TextBox 7"/>
          <p:cNvSpPr txBox="1"/>
          <p:nvPr/>
        </p:nvSpPr>
        <p:spPr>
          <a:xfrm>
            <a:off x="11063758" y="2333537"/>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9" name="TextBox 8"/>
          <p:cNvSpPr txBox="1"/>
          <p:nvPr/>
        </p:nvSpPr>
        <p:spPr>
          <a:xfrm>
            <a:off x="8111430" y="2565698"/>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6" name="矩形 5"/>
          <p:cNvSpPr/>
          <p:nvPr/>
        </p:nvSpPr>
        <p:spPr>
          <a:xfrm>
            <a:off x="217645" y="5734050"/>
            <a:ext cx="9934551" cy="523220"/>
          </a:xfrm>
          <a:prstGeom prst="rect">
            <a:avLst/>
          </a:prstGeom>
        </p:spPr>
        <p:txBody>
          <a:bodyPr wrap="square">
            <a:spAutoFit/>
          </a:bodyPr>
          <a:lstStyle/>
          <a:p>
            <a:r>
              <a:rPr lang="zh-CN" altLang="zh-CN" sz="2800" b="1" kern="100" dirty="0">
                <a:solidFill>
                  <a:srgbClr val="FF0000"/>
                </a:solidFill>
                <a:latin typeface="Times New Roman"/>
                <a:ea typeface="华文细黑"/>
                <a:cs typeface="Times New Roman"/>
              </a:rPr>
              <a:t>如单质</a:t>
            </a:r>
            <a:r>
              <a:rPr lang="en-US" altLang="zh-CN" sz="2800" b="1" kern="100" dirty="0" smtClean="0">
                <a:solidFill>
                  <a:srgbClr val="FF0000"/>
                </a:solidFill>
                <a:latin typeface="Times New Roman"/>
                <a:ea typeface="华文细黑"/>
                <a:cs typeface="Courier New"/>
              </a:rPr>
              <a:t>Fe</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Cu</a:t>
            </a:r>
            <a:r>
              <a:rPr lang="zh-CN" altLang="zh-CN" sz="2800" b="1" kern="100" dirty="0" smtClean="0">
                <a:solidFill>
                  <a:srgbClr val="FF0000"/>
                </a:solidFill>
                <a:latin typeface="Times New Roman"/>
                <a:ea typeface="华文细黑"/>
                <a:cs typeface="Times New Roman"/>
              </a:rPr>
              <a:t>是</a:t>
            </a:r>
            <a:r>
              <a:rPr lang="zh-CN" altLang="zh-CN" sz="2800" b="1" kern="100" dirty="0">
                <a:solidFill>
                  <a:srgbClr val="FF0000"/>
                </a:solidFill>
                <a:latin typeface="Times New Roman"/>
                <a:ea typeface="华文细黑"/>
                <a:cs typeface="Times New Roman"/>
              </a:rPr>
              <a:t>由原子构成的，化学性质由</a:t>
            </a:r>
            <a:r>
              <a:rPr lang="zh-CN" altLang="zh-CN" sz="2800" b="1" kern="100" dirty="0" smtClean="0">
                <a:solidFill>
                  <a:srgbClr val="FF0000"/>
                </a:solidFill>
                <a:latin typeface="Times New Roman"/>
                <a:ea typeface="华文细黑"/>
                <a:cs typeface="Times New Roman"/>
              </a:rPr>
              <a:t>铁</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Cu</a:t>
            </a:r>
            <a:r>
              <a:rPr lang="zh-CN" altLang="zh-CN" sz="2800" b="1" kern="100" dirty="0" smtClean="0">
                <a:solidFill>
                  <a:srgbClr val="FF0000"/>
                </a:solidFill>
                <a:latin typeface="Times New Roman"/>
                <a:ea typeface="华文细黑"/>
                <a:cs typeface="Times New Roman"/>
              </a:rPr>
              <a:t>原子保持</a:t>
            </a:r>
            <a:r>
              <a:rPr lang="zh-CN" altLang="en-US"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4" name="矩形 13"/>
          <p:cNvSpPr/>
          <p:nvPr/>
        </p:nvSpPr>
        <p:spPr>
          <a:xfrm>
            <a:off x="10090111" y="5302002"/>
            <a:ext cx="2053767"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如</a:t>
            </a:r>
            <a:r>
              <a:rPr lang="en-US" altLang="zh-CN" sz="3200" b="1" kern="100" dirty="0">
                <a:solidFill>
                  <a:srgbClr val="FF0000"/>
                </a:solidFill>
                <a:latin typeface="Times New Roman"/>
                <a:ea typeface="华文细黑"/>
                <a:cs typeface="Courier New"/>
              </a:rPr>
              <a:t>N</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和</a:t>
            </a:r>
            <a:r>
              <a:rPr lang="en-US" altLang="zh-CN" sz="3200" b="1" kern="100" dirty="0">
                <a:solidFill>
                  <a:srgbClr val="FF0000"/>
                </a:solidFill>
                <a:latin typeface="Times New Roman"/>
                <a:ea typeface="华文细黑"/>
                <a:cs typeface="Courier New"/>
              </a:rPr>
              <a:t>CO</a:t>
            </a:r>
            <a:endParaRPr lang="zh-CN" altLang="en-US" sz="3200" b="1" dirty="0">
              <a:solidFill>
                <a:srgbClr val="FF0000"/>
              </a:solidFill>
            </a:endParaRPr>
          </a:p>
        </p:txBody>
      </p:sp>
      <p:cxnSp>
        <p:nvCxnSpPr>
          <p:cNvPr id="16" name="曲线连接符 15"/>
          <p:cNvCxnSpPr/>
          <p:nvPr/>
        </p:nvCxnSpPr>
        <p:spPr>
          <a:xfrm rot="5400000">
            <a:off x="-265430" y="5251647"/>
            <a:ext cx="1272001" cy="216024"/>
          </a:xfrm>
          <a:prstGeom prst="curvedConnector3">
            <a:avLst>
              <a:gd name="adj1" fmla="val 1462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41776" y="2637706"/>
            <a:ext cx="496539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氢元素有三种原子：</a:t>
            </a:r>
            <a:r>
              <a:rPr lang="en-US" altLang="zh-CN" sz="3200" b="1" kern="100" dirty="0" smtClean="0">
                <a:solidFill>
                  <a:srgbClr val="FF0000"/>
                </a:solidFill>
                <a:latin typeface="Times New Roman"/>
                <a:ea typeface="华文细黑"/>
                <a:cs typeface="Times New Roman"/>
              </a:rPr>
              <a:t>H </a:t>
            </a:r>
            <a:r>
              <a:rPr lang="en-US" altLang="zh-CN" sz="3200" b="1" kern="100" dirty="0">
                <a:solidFill>
                  <a:srgbClr val="FF0000"/>
                </a:solidFill>
                <a:latin typeface="Times New Roman"/>
                <a:ea typeface="华文细黑"/>
                <a:cs typeface="Times New Roman"/>
              </a:rPr>
              <a:t>D </a:t>
            </a:r>
            <a:r>
              <a:rPr lang="en-US" altLang="zh-CN" sz="3200" b="1" kern="100" dirty="0" smtClean="0">
                <a:solidFill>
                  <a:srgbClr val="FF0000"/>
                </a:solidFill>
                <a:latin typeface="Times New Roman"/>
                <a:ea typeface="华文细黑"/>
                <a:cs typeface="Times New Roman"/>
              </a:rPr>
              <a:t>T</a:t>
            </a:r>
            <a:endParaRPr lang="zh-CN" altLang="en-US" sz="3200" b="1" baseline="30000" dirty="0">
              <a:solidFill>
                <a:srgbClr val="FF0000"/>
              </a:solidFill>
            </a:endParaRPr>
          </a:p>
        </p:txBody>
      </p:sp>
      <p:sp>
        <p:nvSpPr>
          <p:cNvPr id="15" name="矩形 14"/>
          <p:cNvSpPr/>
          <p:nvPr/>
        </p:nvSpPr>
        <p:spPr>
          <a:xfrm>
            <a:off x="9106177" y="2662903"/>
            <a:ext cx="1838965" cy="584775"/>
          </a:xfrm>
          <a:prstGeom prst="rect">
            <a:avLst/>
          </a:prstGeom>
        </p:spPr>
        <p:txBody>
          <a:bodyPr wrap="none">
            <a:spAutoFit/>
          </a:bodyPr>
          <a:lstStyle/>
          <a:p>
            <a:r>
              <a:rPr lang="en-US" altLang="zh-CN" sz="3200" b="1" kern="100" dirty="0">
                <a:solidFill>
                  <a:srgbClr val="FF0000"/>
                </a:solidFill>
                <a:latin typeface="Times New Roman"/>
                <a:ea typeface="华文细黑"/>
                <a:cs typeface="Times New Roman"/>
              </a:rPr>
              <a:t>Fe</a:t>
            </a:r>
            <a:r>
              <a:rPr lang="en-US" altLang="zh-CN" sz="3200" b="1" kern="100" baseline="30000" dirty="0">
                <a:solidFill>
                  <a:srgbClr val="FF0000"/>
                </a:solidFill>
                <a:latin typeface="Times New Roman"/>
                <a:ea typeface="华文细黑"/>
                <a:cs typeface="Times New Roman"/>
              </a:rPr>
              <a:t>2+</a:t>
            </a:r>
            <a:r>
              <a:rPr lang="en-US" altLang="zh-CN" sz="3200" b="1" kern="100" dirty="0">
                <a:solidFill>
                  <a:srgbClr val="FF0000"/>
                </a:solidFill>
                <a:latin typeface="Times New Roman"/>
                <a:ea typeface="华文细黑"/>
                <a:cs typeface="Times New Roman"/>
              </a:rPr>
              <a:t>  Fe</a:t>
            </a:r>
            <a:r>
              <a:rPr lang="en-US" altLang="zh-CN" sz="3200" b="1" kern="100" baseline="30000" dirty="0">
                <a:solidFill>
                  <a:srgbClr val="FF0000"/>
                </a:solidFill>
                <a:latin typeface="Times New Roman"/>
                <a:ea typeface="华文细黑"/>
                <a:cs typeface="Times New Roman"/>
              </a:rPr>
              <a:t>3+</a:t>
            </a:r>
            <a:endParaRPr lang="zh-CN" altLang="en-US" sz="3200" b="1" baseline="30000" dirty="0">
              <a:solidFill>
                <a:srgbClr val="FF0000"/>
              </a:solidFill>
            </a:endParaRPr>
          </a:p>
        </p:txBody>
      </p:sp>
      <p:sp>
        <p:nvSpPr>
          <p:cNvPr id="17" name="矩形 16"/>
          <p:cNvSpPr/>
          <p:nvPr/>
        </p:nvSpPr>
        <p:spPr>
          <a:xfrm>
            <a:off x="8183438" y="3770670"/>
            <a:ext cx="1584881"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  O</a:t>
            </a:r>
            <a:r>
              <a:rPr lang="en-US" altLang="zh-CN" sz="2800" b="1" kern="100" baseline="-25000" dirty="0" smtClean="0">
                <a:solidFill>
                  <a:srgbClr val="FF0000"/>
                </a:solidFill>
                <a:latin typeface="Times New Roman"/>
                <a:ea typeface="华文细黑"/>
                <a:cs typeface="Times New Roman"/>
              </a:rPr>
              <a:t>3</a:t>
            </a:r>
            <a:endParaRPr lang="zh-CN" altLang="en-US" sz="2800" b="1" baseline="-25000" dirty="0">
              <a:solidFill>
                <a:srgbClr val="FF0000"/>
              </a:solidFill>
            </a:endParaRPr>
          </a:p>
        </p:txBody>
      </p:sp>
      <p:sp>
        <p:nvSpPr>
          <p:cNvPr id="18" name="矩形 17"/>
          <p:cNvSpPr/>
          <p:nvPr/>
        </p:nvSpPr>
        <p:spPr>
          <a:xfrm>
            <a:off x="9119542" y="1313686"/>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0" name="矩形 19"/>
          <p:cNvSpPr/>
          <p:nvPr/>
        </p:nvSpPr>
        <p:spPr>
          <a:xfrm>
            <a:off x="9407574" y="4454539"/>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1" name="矩形 20"/>
          <p:cNvSpPr/>
          <p:nvPr/>
        </p:nvSpPr>
        <p:spPr>
          <a:xfrm>
            <a:off x="6239222" y="3933850"/>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2" name="矩形 21"/>
          <p:cNvSpPr/>
          <p:nvPr/>
        </p:nvSpPr>
        <p:spPr>
          <a:xfrm>
            <a:off x="7294799" y="3285778"/>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3" name="矩形 22"/>
          <p:cNvSpPr/>
          <p:nvPr/>
        </p:nvSpPr>
        <p:spPr>
          <a:xfrm>
            <a:off x="10261066" y="1485578"/>
            <a:ext cx="1368152" cy="707886"/>
          </a:xfrm>
          <a:prstGeom prst="rect">
            <a:avLst/>
          </a:prstGeom>
        </p:spPr>
        <p:txBody>
          <a:bodyPr wrap="square">
            <a:spAutoFit/>
          </a:bodyPr>
          <a:lstStyle/>
          <a:p>
            <a:r>
              <a:rPr lang="en-US" altLang="zh-CN" sz="4000" b="1" kern="100" dirty="0" smtClean="0">
                <a:solidFill>
                  <a:srgbClr val="FF0000"/>
                </a:solidFill>
                <a:latin typeface="Times New Roman"/>
                <a:ea typeface="华文细黑"/>
                <a:cs typeface="Times New Roman"/>
              </a:rPr>
              <a:t>NH</a:t>
            </a:r>
            <a:r>
              <a:rPr lang="en-US" altLang="zh-CN" sz="4000" b="1" kern="100" baseline="-25000" dirty="0" smtClean="0">
                <a:solidFill>
                  <a:srgbClr val="FF0000"/>
                </a:solidFill>
                <a:latin typeface="Times New Roman"/>
                <a:ea typeface="华文细黑"/>
                <a:cs typeface="Times New Roman"/>
              </a:rPr>
              <a:t>4</a:t>
            </a:r>
            <a:r>
              <a:rPr lang="en-US" altLang="zh-CN" sz="4000" b="1" kern="100" baseline="30000" dirty="0" smtClean="0">
                <a:solidFill>
                  <a:srgbClr val="FF0000"/>
                </a:solidFill>
                <a:latin typeface="Times New Roman"/>
                <a:ea typeface="华文细黑"/>
                <a:cs typeface="Times New Roman"/>
              </a:rPr>
              <a:t>+</a:t>
            </a:r>
            <a:endParaRPr lang="zh-CN" altLang="en-US" sz="4000" b="1" dirty="0">
              <a:solidFill>
                <a:srgbClr val="FF0000"/>
              </a:solidFill>
            </a:endParaRPr>
          </a:p>
        </p:txBody>
      </p:sp>
      <p:sp>
        <p:nvSpPr>
          <p:cNvPr id="24" name="矩形 23"/>
          <p:cNvSpPr/>
          <p:nvPr/>
        </p:nvSpPr>
        <p:spPr>
          <a:xfrm>
            <a:off x="8701452" y="3239354"/>
            <a:ext cx="3493481"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因电子质量</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忽略不计</a:t>
            </a:r>
            <a:r>
              <a:rPr lang="en-US" altLang="zh-CN" sz="2800" b="1" kern="100" dirty="0" smtClean="0">
                <a:solidFill>
                  <a:srgbClr val="FF0000"/>
                </a:solidFill>
                <a:latin typeface="Times New Roman"/>
                <a:ea typeface="华文细黑"/>
                <a:cs typeface="Times New Roman"/>
              </a:rPr>
              <a:t>     </a:t>
            </a:r>
            <a:endParaRPr lang="zh-CN" altLang="en-US" sz="2800" b="1" baseline="30000" dirty="0">
              <a:solidFill>
                <a:srgbClr val="FF0000"/>
              </a:solidFill>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inVertic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arn(inVertic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arn(inVertic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P spid="14" grpId="0"/>
      <p:bldP spid="7" grpId="0"/>
      <p:bldP spid="15" grpId="0"/>
      <p:bldP spid="17" grpId="0"/>
      <p:bldP spid="18" grpId="0"/>
      <p:bldP spid="20" grpId="0"/>
      <p:bldP spid="21" grpId="0"/>
      <p:bldP spid="22" grpId="0"/>
      <p:bldP spid="23" grpId="0"/>
      <p:bldP spid="2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6309" y="693490"/>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从反应中有无离子参加，可以将化学反应分为离子反应和非离子反应。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与水反应的离子方程式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，可以将化学反应分为氧化还原反应和非氧化还原反应，从上述物质中分别找出两种能相互反应的物质，各写一个非氧化还原反应的方程式和氧化还原反应的方程式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1"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6"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923834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13961" y="712234"/>
            <a:ext cx="10856137" cy="3618939"/>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具有强氧化性，</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具有还原性，两者能发生氧化还原反应，生成硫酸钠</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2Na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=4Na</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4OH</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宋体"/>
                <a:ea typeface="华文细黑"/>
                <a:cs typeface="Times New Roman"/>
              </a:rPr>
              <a:t>↑</a:t>
            </a:r>
            <a:r>
              <a:rPr lang="zh-CN" altLang="zh-CN" sz="2800" kern="100" dirty="0" smtClean="0">
                <a:solidFill>
                  <a:srgbClr val="E36C0A"/>
                </a:solidFill>
                <a:latin typeface="Times New Roman"/>
                <a:ea typeface="华文细黑"/>
                <a:cs typeface="Times New Roman"/>
              </a:rPr>
              <a:t>　有无电子转移　</a:t>
            </a:r>
            <a:r>
              <a:rPr lang="en-US" altLang="zh-CN" sz="2800" kern="100" dirty="0" smtClean="0">
                <a:solidFill>
                  <a:srgbClr val="E36C0A"/>
                </a:solidFill>
                <a:latin typeface="Times New Roman"/>
                <a:ea typeface="华文细黑"/>
                <a:cs typeface="Courier New"/>
              </a:rPr>
              <a:t>CaO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SiO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  </a:t>
            </a:r>
            <a:r>
              <a:rPr lang="en-US" altLang="zh-CN" sz="2800" kern="100" baseline="-25000" dirty="0" smtClean="0">
                <a:solidFill>
                  <a:srgbClr val="E36C0A"/>
                </a:solidFill>
                <a:latin typeface="Times New Roman"/>
                <a:ea typeface="华文细黑"/>
                <a:cs typeface="Courier New"/>
              </a:rPr>
              <a:t> </a:t>
            </a:r>
            <a:r>
              <a:rPr lang="en-US" altLang="zh-CN" sz="2800" kern="100" dirty="0" smtClean="0">
                <a:solidFill>
                  <a:srgbClr val="E36C0A"/>
                </a:solidFill>
                <a:latin typeface="Times New Roman"/>
                <a:ea typeface="华文细黑"/>
                <a:cs typeface="Courier New"/>
              </a:rPr>
              <a:t>CaSiO</a:t>
            </a:r>
            <a:r>
              <a:rPr lang="en-US" altLang="zh-CN" sz="2800" kern="100" baseline="-25000" dirty="0" smtClean="0">
                <a:solidFill>
                  <a:srgbClr val="E36C0A"/>
                </a:solidFill>
                <a:latin typeface="Times New Roman"/>
                <a:ea typeface="华文细黑"/>
                <a:cs typeface="Courier New"/>
              </a:rPr>
              <a:t>3</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smtClean="0">
                <a:solidFill>
                  <a:srgbClr val="E36C0A"/>
                </a:solidFill>
                <a:latin typeface="Times New Roman"/>
                <a:ea typeface="华文细黑"/>
                <a:cs typeface="Courier New"/>
              </a:rPr>
              <a:t>MgO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MgSO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等其他合理答案均可</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1529804"/>
              </p:ext>
            </p:extLst>
          </p:nvPr>
        </p:nvGraphicFramePr>
        <p:xfrm>
          <a:off x="1838097" y="2763969"/>
          <a:ext cx="1220788" cy="923925"/>
        </p:xfrm>
        <a:graphic>
          <a:graphicData uri="http://schemas.openxmlformats.org/presentationml/2006/ole">
            <mc:AlternateContent xmlns:mc="http://schemas.openxmlformats.org/markup-compatibility/2006">
              <mc:Choice xmlns:v="urn:schemas-microsoft-com:vml" Requires="v">
                <p:oleObj spid="_x0000_s41395" name="文档" r:id="rId3" imgW="1220491" imgH="923793" progId="Word.Document.12">
                  <p:embed/>
                </p:oleObj>
              </mc:Choice>
              <mc:Fallback>
                <p:oleObj name="文档" r:id="rId3" imgW="1220491" imgH="923793" progId="Word.Document.12">
                  <p:embed/>
                  <p:pic>
                    <p:nvPicPr>
                      <p:cNvPr id="0" name=""/>
                      <p:cNvPicPr/>
                      <p:nvPr/>
                    </p:nvPicPr>
                    <p:blipFill>
                      <a:blip r:embed="rId4"/>
                      <a:stretch>
                        <a:fillRect/>
                      </a:stretch>
                    </p:blipFill>
                    <p:spPr>
                      <a:xfrm>
                        <a:off x="1838097" y="2763969"/>
                        <a:ext cx="1220788" cy="9239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8750746"/>
              </p:ext>
            </p:extLst>
          </p:nvPr>
        </p:nvGraphicFramePr>
        <p:xfrm>
          <a:off x="6149719" y="2794449"/>
          <a:ext cx="1219200" cy="914400"/>
        </p:xfrm>
        <a:graphic>
          <a:graphicData uri="http://schemas.openxmlformats.org/presentationml/2006/ole">
            <mc:AlternateContent xmlns:mc="http://schemas.openxmlformats.org/markup-compatibility/2006">
              <mc:Choice xmlns:v="urn:schemas-microsoft-com:vml" Requires="v">
                <p:oleObj spid="_x0000_s41396" name="文档" r:id="rId5" imgW="1220491" imgH="923793" progId="Word.Document.12">
                  <p:embed/>
                </p:oleObj>
              </mc:Choice>
              <mc:Fallback>
                <p:oleObj name="文档" r:id="rId5" imgW="1220491" imgH="923793" progId="Word.Document.12">
                  <p:embed/>
                  <p:pic>
                    <p:nvPicPr>
                      <p:cNvPr id="0" name=""/>
                      <p:cNvPicPr/>
                      <p:nvPr/>
                    </p:nvPicPr>
                    <p:blipFill>
                      <a:blip r:embed="rId6"/>
                      <a:stretch>
                        <a:fillRect/>
                      </a:stretch>
                    </p:blipFill>
                    <p:spPr>
                      <a:xfrm>
                        <a:off x="6149719" y="2794449"/>
                        <a:ext cx="1219200" cy="914400"/>
                      </a:xfrm>
                      <a:prstGeom prst="rect">
                        <a:avLst/>
                      </a:prstGeom>
                    </p:spPr>
                  </p:pic>
                </p:oleObj>
              </mc:Fallback>
            </mc:AlternateContent>
          </a:graphicData>
        </a:graphic>
      </p:graphicFrame>
      <p:sp>
        <p:nvSpPr>
          <p:cNvPr id="23"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Tree>
    <p:extLst>
      <p:ext uri="{BB962C8B-B14F-4D97-AF65-F5344CB8AC3E}">
        <p14:creationId xmlns:p14="http://schemas.microsoft.com/office/powerpoint/2010/main" val="32354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39" y="693490"/>
            <a:ext cx="1112087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虽然分类的方法不同，但离子反应和氧化还原反应之间也存在着一定的关系，请用简单的图示方法表示二者之间的关系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endParaRPr lang="en-US" altLang="zh-CN" sz="2800" kern="100" dirty="0">
              <a:latin typeface="Times New Roman"/>
              <a:ea typeface="华文细黑"/>
              <a:cs typeface="Times New Roman"/>
            </a:endParaRPr>
          </a:p>
          <a:p>
            <a:pPr algn="just">
              <a:lnSpc>
                <a:spcPts val="5500"/>
              </a:lnSpc>
              <a:spcAft>
                <a:spcPts val="0"/>
              </a:spcAft>
            </a:pPr>
            <a:endParaRPr lang="en-US" altLang="zh-CN" sz="2800" kern="100" dirty="0" smtClean="0">
              <a:solidFill>
                <a:srgbClr val="E36C0A"/>
              </a:solidFill>
              <a:latin typeface="Times New Roman"/>
              <a:ea typeface="华文细黑"/>
              <a:cs typeface="Courier New"/>
            </a:endParaRPr>
          </a:p>
          <a:p>
            <a:pPr algn="just">
              <a:lnSpc>
                <a:spcPts val="5500"/>
              </a:lnSpc>
              <a:spcAft>
                <a:spcPts val="0"/>
              </a:spcAft>
            </a:pPr>
            <a:r>
              <a:rPr lang="en-US" altLang="zh-CN" sz="2800" kern="100" dirty="0" smtClean="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意思正确、能表示二者的交叉关系即可</a:t>
            </a:r>
            <a:r>
              <a:rPr lang="en-US" altLang="zh-CN" sz="2800" kern="100" dirty="0" smtClean="0">
                <a:solidFill>
                  <a:srgbClr val="E36C0A"/>
                </a:solidFill>
                <a:latin typeface="Times New Roman"/>
                <a:ea typeface="华文细黑"/>
                <a:cs typeface="Courier New"/>
              </a:rPr>
              <a:t>)</a:t>
            </a:r>
            <a:endParaRPr lang="zh-CN" altLang="zh-CN" sz="1050" kern="100" dirty="0">
              <a:latin typeface="宋体"/>
              <a:cs typeface="Courier New"/>
            </a:endParaRPr>
          </a:p>
        </p:txBody>
      </p:sp>
      <p:pic>
        <p:nvPicPr>
          <p:cNvPr id="41986" name="Picture 2" descr="\\李笑影\e\人教版化学\HX44B.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8702" y="2379004"/>
            <a:ext cx="4449156" cy="9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42" name="圆角矩形 41"/>
          <p:cNvSpPr/>
          <p:nvPr/>
        </p:nvSpPr>
        <p:spPr>
          <a:xfrm>
            <a:off x="10271670"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86242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blinds(horizontal)">
                                      <p:cBhvr>
                                        <p:cTn id="10" dur="5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986"/>
                                        </p:tgtEl>
                                      </p:cBhvr>
                                    </p:animEffect>
                                    <p:set>
                                      <p:cBhvr>
                                        <p:cTn id="26" dur="1" fill="hold">
                                          <p:stCondLst>
                                            <p:cond delay="499"/>
                                          </p:stCondLst>
                                        </p:cTn>
                                        <p:tgtEl>
                                          <p:spTgt spid="41986"/>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4972</TotalTime>
  <Words>4420</Words>
  <Application>Microsoft Office PowerPoint</Application>
  <PresentationFormat>自定义</PresentationFormat>
  <Paragraphs>1303</Paragraphs>
  <Slides>93</Slides>
  <Notes>2</Notes>
  <HiddenSlides>8</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93</vt:i4>
      </vt:variant>
    </vt:vector>
  </HeadingPairs>
  <TitlesOfParts>
    <vt:vector size="96" baseType="lpstr">
      <vt:lpstr>6_Office 主题</vt:lpstr>
      <vt:lpstr>文档</vt:lpstr>
      <vt:lpstr>Microsoft Word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1179</cp:revision>
  <dcterms:created xsi:type="dcterms:W3CDTF">2014-11-27T01:03:08Z</dcterms:created>
  <dcterms:modified xsi:type="dcterms:W3CDTF">2016-06-14T06:46:51Z</dcterms:modified>
</cp:coreProperties>
</file>